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Lst>
  <p:notesMasterIdLst>
    <p:notesMasterId r:id="rId26"/>
  </p:notesMasterIdLst>
  <p:sldIdLst>
    <p:sldId id="297" r:id="rId5"/>
    <p:sldId id="299" r:id="rId6"/>
    <p:sldId id="258" r:id="rId7"/>
    <p:sldId id="375" r:id="rId8"/>
    <p:sldId id="345" r:id="rId9"/>
    <p:sldId id="357" r:id="rId10"/>
    <p:sldId id="359" r:id="rId11"/>
    <p:sldId id="348" r:id="rId12"/>
    <p:sldId id="317" r:id="rId13"/>
    <p:sldId id="330" r:id="rId14"/>
    <p:sldId id="353" r:id="rId15"/>
    <p:sldId id="362" r:id="rId16"/>
    <p:sldId id="346" r:id="rId17"/>
    <p:sldId id="370" r:id="rId18"/>
    <p:sldId id="371" r:id="rId19"/>
    <p:sldId id="372" r:id="rId20"/>
    <p:sldId id="373" r:id="rId21"/>
    <p:sldId id="374" r:id="rId22"/>
    <p:sldId id="360" r:id="rId23"/>
    <p:sldId id="361" r:id="rId24"/>
    <p:sldId id="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FC76D1F1-02E1-6DF4-DD78-423FADCA22F2}" name="Yvonne Olivares" initials="YO" userId="392794832417b15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7AC1"/>
    <a:srgbClr val="FAC090"/>
    <a:srgbClr val="28536B"/>
    <a:srgbClr val="F55822"/>
    <a:srgbClr val="C6D9F1"/>
    <a:srgbClr val="EB853A"/>
    <a:srgbClr val="0A7ABF"/>
    <a:srgbClr val="D9B989"/>
    <a:srgbClr val="000000"/>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8"/>
    <p:restoredTop sz="77710"/>
  </p:normalViewPr>
  <p:slideViewPr>
    <p:cSldViewPr snapToGrid="0">
      <p:cViewPr varScale="1">
        <p:scale>
          <a:sx n="86" d="100"/>
          <a:sy n="86" d="100"/>
        </p:scale>
        <p:origin x="2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The IE has high-paying jobs that decrease the need for education beyond high school</a:t>
            </a:r>
          </a:p>
        </c:rich>
      </c:tx>
      <c:layout>
        <c:manualLayout>
          <c:xMode val="edge"/>
          <c:yMode val="edge"/>
          <c:x val="0.11530780543531013"/>
          <c:y val="3.979609537185735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55822"/>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Which of the following impacted your (or child’s) reasons for applying but not enrolling?</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FAC0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None of the above</c:v>
                </c:pt>
                <c:pt idx="1">
                  <c:v>Need to care for an adult family member or friend</c:v>
                </c:pt>
                <c:pt idx="2">
                  <c:v>Need to focus on personal physical help</c:v>
                </c:pt>
                <c:pt idx="3">
                  <c:v>Need to focus on personal emotional stress</c:v>
                </c:pt>
                <c:pt idx="4">
                  <c:v>Need to focus on personal mental health</c:v>
                </c:pt>
              </c:strCache>
            </c:strRef>
          </c:cat>
          <c:val>
            <c:numRef>
              <c:f>Sheet1!$B$2:$B$6</c:f>
              <c:numCache>
                <c:formatCode>0%</c:formatCode>
                <c:ptCount val="5"/>
                <c:pt idx="0">
                  <c:v>0.34</c:v>
                </c:pt>
                <c:pt idx="1">
                  <c:v>0.21</c:v>
                </c:pt>
                <c:pt idx="2">
                  <c:v>0.18</c:v>
                </c:pt>
                <c:pt idx="3">
                  <c:v>0.36</c:v>
                </c:pt>
                <c:pt idx="4">
                  <c:v>0.39</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axId val="31017760"/>
        <c:axId val="31151904"/>
      </c:barChart>
      <c:catAx>
        <c:axId val="3101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b"/>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Why have you (or your child) not applied to a college/university?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Non-Hispanic</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Other</c:v>
                </c:pt>
                <c:pt idx="2">
                  <c:v>Need to care for personal health or for other adult</c:v>
                </c:pt>
                <c:pt idx="3">
                  <c:v>Would take too long to get a degree/certificate</c:v>
                </c:pt>
                <c:pt idx="4">
                  <c:v>Favorable job market (easy to find a good job not requiring a degree)</c:v>
                </c:pt>
                <c:pt idx="5">
                  <c:v>Childcare responsibilities</c:v>
                </c:pt>
                <c:pt idx="6">
                  <c:v>Fear of not being prepared for courses other than Math</c:v>
                </c:pt>
                <c:pt idx="7">
                  <c:v>Fear of not being prepared for Math courses</c:v>
                </c:pt>
                <c:pt idx="8">
                  <c:v>Work conflicts/need to work</c:v>
                </c:pt>
                <c:pt idx="9">
                  <c:v>Inflation makes it less affordable</c:v>
                </c:pt>
                <c:pt idx="10">
                  <c:v>Cost of degree/program (tuition, fees, etc.)</c:v>
                </c:pt>
                <c:pt idx="11">
                  <c:v>Unable to meet college/university deadlines</c:v>
                </c:pt>
                <c:pt idx="12">
                  <c:v>Fear of residency status being questioned</c:v>
                </c:pt>
              </c:strCache>
            </c:strRef>
          </c:cat>
          <c:val>
            <c:numRef>
              <c:f>Sheet1!$B$2:$B$14</c:f>
              <c:numCache>
                <c:formatCode>0%</c:formatCode>
                <c:ptCount val="13"/>
                <c:pt idx="0">
                  <c:v>0.23</c:v>
                </c:pt>
                <c:pt idx="1">
                  <c:v>0.09</c:v>
                </c:pt>
                <c:pt idx="2">
                  <c:v>0.09</c:v>
                </c:pt>
                <c:pt idx="3">
                  <c:v>0.12</c:v>
                </c:pt>
                <c:pt idx="4">
                  <c:v>0.09</c:v>
                </c:pt>
                <c:pt idx="5">
                  <c:v>0.12</c:v>
                </c:pt>
                <c:pt idx="6">
                  <c:v>7.0000000000000007E-2</c:v>
                </c:pt>
                <c:pt idx="7">
                  <c:v>0.09</c:v>
                </c:pt>
                <c:pt idx="8">
                  <c:v>0.24</c:v>
                </c:pt>
                <c:pt idx="9">
                  <c:v>0.22</c:v>
                </c:pt>
                <c:pt idx="10">
                  <c:v>0.41</c:v>
                </c:pt>
                <c:pt idx="11">
                  <c:v>0.1</c:v>
                </c:pt>
                <c:pt idx="12">
                  <c:v>0.04</c:v>
                </c:pt>
              </c:numCache>
            </c:numRef>
          </c:val>
          <c:extLst>
            <c:ext xmlns:c16="http://schemas.microsoft.com/office/drawing/2014/chart" uri="{C3380CC4-5D6E-409C-BE32-E72D297353CC}">
              <c16:uniqueId val="{00000000-DBA7-1142-BF26-954C523F5A2F}"/>
            </c:ext>
          </c:extLst>
        </c:ser>
        <c:ser>
          <c:idx val="1"/>
          <c:order val="1"/>
          <c:tx>
            <c:strRef>
              <c:f>Sheet1!$C$1</c:f>
              <c:strCache>
                <c:ptCount val="1"/>
                <c:pt idx="0">
                  <c:v>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Other</c:v>
                </c:pt>
                <c:pt idx="2">
                  <c:v>Need to care for personal health or for other adult</c:v>
                </c:pt>
                <c:pt idx="3">
                  <c:v>Would take too long to get a degree/certificate</c:v>
                </c:pt>
                <c:pt idx="4">
                  <c:v>Favorable job market (easy to find a good job not requiring a degree)</c:v>
                </c:pt>
                <c:pt idx="5">
                  <c:v>Childcare responsibilities</c:v>
                </c:pt>
                <c:pt idx="6">
                  <c:v>Fear of not being prepared for courses other than Math</c:v>
                </c:pt>
                <c:pt idx="7">
                  <c:v>Fear of not being prepared for Math courses</c:v>
                </c:pt>
                <c:pt idx="8">
                  <c:v>Work conflicts/need to work</c:v>
                </c:pt>
                <c:pt idx="9">
                  <c:v>Inflation makes it less affordable</c:v>
                </c:pt>
                <c:pt idx="10">
                  <c:v>Cost of degree/program (tuition, fees, etc.)</c:v>
                </c:pt>
                <c:pt idx="11">
                  <c:v>Unable to meet college/university deadlines</c:v>
                </c:pt>
                <c:pt idx="12">
                  <c:v>Fear of residency status being questioned</c:v>
                </c:pt>
              </c:strCache>
            </c:strRef>
          </c:cat>
          <c:val>
            <c:numRef>
              <c:f>Sheet1!$C$2:$C$14</c:f>
              <c:numCache>
                <c:formatCode>0%</c:formatCode>
                <c:ptCount val="13"/>
                <c:pt idx="0">
                  <c:v>0.14000000000000001</c:v>
                </c:pt>
                <c:pt idx="1">
                  <c:v>0.05</c:v>
                </c:pt>
                <c:pt idx="2">
                  <c:v>0.1</c:v>
                </c:pt>
                <c:pt idx="3">
                  <c:v>0.14000000000000001</c:v>
                </c:pt>
                <c:pt idx="4">
                  <c:v>0.1</c:v>
                </c:pt>
                <c:pt idx="5">
                  <c:v>0.18</c:v>
                </c:pt>
                <c:pt idx="6">
                  <c:v>0.13</c:v>
                </c:pt>
                <c:pt idx="7">
                  <c:v>0.2</c:v>
                </c:pt>
                <c:pt idx="8">
                  <c:v>0.32</c:v>
                </c:pt>
                <c:pt idx="9">
                  <c:v>0.34</c:v>
                </c:pt>
                <c:pt idx="10">
                  <c:v>0.44</c:v>
                </c:pt>
                <c:pt idx="11">
                  <c:v>0.18</c:v>
                </c:pt>
                <c:pt idx="12">
                  <c:v>0.04</c:v>
                </c:pt>
              </c:numCache>
            </c:numRef>
          </c:val>
          <c:extLst>
            <c:ext xmlns:c16="http://schemas.microsoft.com/office/drawing/2014/chart" uri="{C3380CC4-5D6E-409C-BE32-E72D297353CC}">
              <c16:uniqueId val="{00000000-BCA3-5B42-9F11-4325275CDC0D}"/>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Which of the following impacted your (or child’s) reasons for not applying?</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None of the above</c:v>
                </c:pt>
                <c:pt idx="1">
                  <c:v>Need to care for an adult family member or friend</c:v>
                </c:pt>
                <c:pt idx="2">
                  <c:v>Need to focus on personal physical help</c:v>
                </c:pt>
                <c:pt idx="3">
                  <c:v>Need to focus on personal emotional stress</c:v>
                </c:pt>
                <c:pt idx="4">
                  <c:v>Need to focus on personal mental health</c:v>
                </c:pt>
              </c:strCache>
            </c:strRef>
          </c:cat>
          <c:val>
            <c:numRef>
              <c:f>Sheet1!$B$2:$B$6</c:f>
              <c:numCache>
                <c:formatCode>0%</c:formatCode>
                <c:ptCount val="5"/>
                <c:pt idx="0">
                  <c:v>0.09</c:v>
                </c:pt>
                <c:pt idx="1">
                  <c:v>0.47</c:v>
                </c:pt>
                <c:pt idx="2">
                  <c:v>0.47</c:v>
                </c:pt>
                <c:pt idx="3">
                  <c:v>0.57999999999999996</c:v>
                </c:pt>
                <c:pt idx="4">
                  <c:v>0.51</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axId val="31017760"/>
        <c:axId val="31151904"/>
      </c:barChart>
      <c:catAx>
        <c:axId val="3101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b"/>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85C0E6"/>
              </a:solidFill>
              <a:ln>
                <a:noFill/>
              </a:ln>
              <a:effectLst/>
            </c:spPr>
            <c:extLst>
              <c:ext xmlns:c16="http://schemas.microsoft.com/office/drawing/2014/chart" uri="{C3380CC4-5D6E-409C-BE32-E72D297353CC}">
                <c16:uniqueId val="{00000000-471D-3D46-86C9-F6CEC1E73459}"/>
              </c:ext>
            </c:extLst>
          </c:dPt>
          <c:dPt>
            <c:idx val="1"/>
            <c:bubble3D val="0"/>
            <c:spPr>
              <a:solidFill>
                <a:srgbClr val="F1582D"/>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 aware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If you live in the IE, you do not need a four-year degree to succeed</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doughnutChart>
        <c:varyColors val="1"/>
        <c:ser>
          <c:idx val="0"/>
          <c:order val="0"/>
          <c:tx>
            <c:strRef>
              <c:f>Sheet1!$B$1</c:f>
              <c:strCache>
                <c:ptCount val="1"/>
                <c:pt idx="0">
                  <c:v>Series 1</c:v>
                </c:pt>
              </c:strCache>
            </c:strRef>
          </c:tx>
          <c:spPr>
            <a:solidFill>
              <a:srgbClr val="85C0E6"/>
            </a:solidFill>
          </c:spPr>
          <c:dPt>
            <c:idx val="0"/>
            <c:bubble3D val="0"/>
            <c:spPr>
              <a:solidFill>
                <a:srgbClr val="D9B989"/>
              </a:solidFill>
              <a:ln>
                <a:noFill/>
              </a:ln>
              <a:effectLst/>
            </c:spPr>
            <c:extLst>
              <c:ext xmlns:c16="http://schemas.microsoft.com/office/drawing/2014/chart" uri="{C3380CC4-5D6E-409C-BE32-E72D297353CC}">
                <c16:uniqueId val="{00000000-471D-3D46-86C9-F6CEC1E73459}"/>
              </c:ext>
            </c:extLst>
          </c:dPt>
          <c:dPt>
            <c:idx val="1"/>
            <c:bubble3D val="0"/>
            <c:spPr>
              <a:solidFill>
                <a:srgbClr val="85C0E6"/>
              </a:solidFill>
              <a:ln>
                <a:noFill/>
              </a:ln>
              <a:effectLst/>
            </c:spPr>
            <c:extLst>
              <c:ext xmlns:c16="http://schemas.microsoft.com/office/drawing/2014/chart" uri="{C3380CC4-5D6E-409C-BE32-E72D297353CC}">
                <c16:uniqueId val="{00000003-4467-6C4D-BAA4-B0DC8E4FD75C}"/>
              </c:ext>
            </c:extLst>
          </c:dPt>
          <c:dLbls>
            <c:spPr>
              <a:noFill/>
              <a:ln>
                <a:noFill/>
              </a:ln>
              <a:effectLst/>
            </c:spPr>
            <c:txPr>
              <a:bodyPr rot="0" spcFirstLastPara="1" vertOverflow="ellipsis" vert="horz" wrap="square" lIns="38100" tIns="19050" rIns="38100" bIns="19050" anchor="ctr" anchorCtr="0">
                <a:spAutoFit/>
              </a:bodyPr>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Agree</c:v>
                </c:pt>
                <c:pt idx="1">
                  <c:v>Disagree</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Very valuable</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Sheet1!$B$2:$B$6</c:f>
              <c:numCache>
                <c:formatCode>0%</c:formatCode>
                <c:ptCount val="5"/>
                <c:pt idx="0">
                  <c:v>0.35</c:v>
                </c:pt>
                <c:pt idx="1">
                  <c:v>0.35</c:v>
                </c:pt>
                <c:pt idx="2">
                  <c:v>0.56999999999999995</c:v>
                </c:pt>
                <c:pt idx="3">
                  <c:v>0.59</c:v>
                </c:pt>
                <c:pt idx="4">
                  <c:v>0.51</c:v>
                </c:pt>
              </c:numCache>
            </c:numRef>
          </c:val>
          <c:extLst>
            <c:ext xmlns:c16="http://schemas.microsoft.com/office/drawing/2014/chart" uri="{C3380CC4-5D6E-409C-BE32-E72D297353CC}">
              <c16:uniqueId val="{00000000-1B47-F54B-86C2-3A58487A7365}"/>
            </c:ext>
          </c:extLst>
        </c:ser>
        <c:ser>
          <c:idx val="1"/>
          <c:order val="1"/>
          <c:tx>
            <c:strRef>
              <c:f>Sheet1!$C$1</c:f>
              <c:strCache>
                <c:ptCount val="1"/>
                <c:pt idx="0">
                  <c:v>Somewhat valuable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Sheet1!$C$2:$C$6</c:f>
              <c:numCache>
                <c:formatCode>0%</c:formatCode>
                <c:ptCount val="5"/>
                <c:pt idx="0">
                  <c:v>0.45</c:v>
                </c:pt>
                <c:pt idx="1">
                  <c:v>0.49</c:v>
                </c:pt>
                <c:pt idx="2">
                  <c:v>0.33</c:v>
                </c:pt>
                <c:pt idx="3">
                  <c:v>0.32</c:v>
                </c:pt>
                <c:pt idx="4">
                  <c:v>0.35</c:v>
                </c:pt>
              </c:numCache>
            </c:numRef>
          </c:val>
          <c:extLst>
            <c:ext xmlns:c16="http://schemas.microsoft.com/office/drawing/2014/chart" uri="{C3380CC4-5D6E-409C-BE32-E72D297353CC}">
              <c16:uniqueId val="{00000000-C385-C34B-B377-0FBC6EBB06FC}"/>
            </c:ext>
          </c:extLst>
        </c:ser>
        <c:ser>
          <c:idx val="2"/>
          <c:order val="2"/>
          <c:tx>
            <c:strRef>
              <c:f>Sheet1!$D$1</c:f>
              <c:strCache>
                <c:ptCount val="1"/>
                <c:pt idx="0">
                  <c:v>Somewhat not valuable</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Sheet1!$D$2:$D$6</c:f>
              <c:numCache>
                <c:formatCode>0%</c:formatCode>
                <c:ptCount val="5"/>
                <c:pt idx="0">
                  <c:v>0.1</c:v>
                </c:pt>
                <c:pt idx="1">
                  <c:v>0.1</c:v>
                </c:pt>
                <c:pt idx="2">
                  <c:v>0.05</c:v>
                </c:pt>
                <c:pt idx="3">
                  <c:v>0.03</c:v>
                </c:pt>
                <c:pt idx="4">
                  <c:v>0.11</c:v>
                </c:pt>
              </c:numCache>
            </c:numRef>
          </c:val>
          <c:extLst>
            <c:ext xmlns:c16="http://schemas.microsoft.com/office/drawing/2014/chart" uri="{C3380CC4-5D6E-409C-BE32-E72D297353CC}">
              <c16:uniqueId val="{00000001-C385-C34B-B377-0FBC6EBB06FC}"/>
            </c:ext>
          </c:extLst>
        </c:ser>
        <c:ser>
          <c:idx val="3"/>
          <c:order val="3"/>
          <c:tx>
            <c:strRef>
              <c:f>Sheet1!$E$1</c:f>
              <c:strCache>
                <c:ptCount val="1"/>
                <c:pt idx="0">
                  <c:v>Not valuable</c:v>
                </c:pt>
              </c:strCache>
            </c:strRef>
          </c:tx>
          <c:spPr>
            <a:solidFill>
              <a:srgbClr val="FAC0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Sheet1!$E$2:$E$6</c:f>
              <c:numCache>
                <c:formatCode>0%</c:formatCode>
                <c:ptCount val="5"/>
                <c:pt idx="0">
                  <c:v>7.0000000000000007E-2</c:v>
                </c:pt>
                <c:pt idx="1">
                  <c:v>0.04</c:v>
                </c:pt>
                <c:pt idx="2">
                  <c:v>0.04</c:v>
                </c:pt>
                <c:pt idx="3">
                  <c:v>0.04</c:v>
                </c:pt>
                <c:pt idx="4">
                  <c:v>0.03</c:v>
                </c:pt>
              </c:numCache>
            </c:numRef>
          </c:val>
          <c:extLst>
            <c:ext xmlns:c16="http://schemas.microsoft.com/office/drawing/2014/chart" uri="{C3380CC4-5D6E-409C-BE32-E72D297353CC}">
              <c16:uniqueId val="{00000002-C385-C34B-B377-0FBC6EBB06FC}"/>
            </c:ext>
          </c:extLst>
        </c:ser>
        <c:ser>
          <c:idx val="4"/>
          <c:order val="4"/>
          <c:tx>
            <c:strRef>
              <c:f>Sheet1!$F$1</c:f>
              <c:strCache>
                <c:ptCount val="1"/>
                <c:pt idx="0">
                  <c:v>Don't know</c:v>
                </c:pt>
              </c:strCache>
            </c:strRef>
          </c:tx>
          <c:spPr>
            <a:solidFill>
              <a:srgbClr val="85C0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18-25 years</c:v>
                </c:pt>
                <c:pt idx="1">
                  <c:v>26-35 years</c:v>
                </c:pt>
                <c:pt idx="2">
                  <c:v>36-45 years</c:v>
                </c:pt>
                <c:pt idx="3">
                  <c:v>46-55 years</c:v>
                </c:pt>
                <c:pt idx="4">
                  <c:v>56-65 years</c:v>
                </c:pt>
              </c:strCache>
            </c:strRef>
          </c:cat>
          <c:val>
            <c:numRef>
              <c:f>Sheet1!$F$2:$F$6</c:f>
              <c:numCache>
                <c:formatCode>0%</c:formatCode>
                <c:ptCount val="5"/>
                <c:pt idx="0">
                  <c:v>0.04</c:v>
                </c:pt>
                <c:pt idx="1">
                  <c:v>0.02</c:v>
                </c:pt>
                <c:pt idx="2">
                  <c:v>0.01</c:v>
                </c:pt>
                <c:pt idx="3">
                  <c:v>0.03</c:v>
                </c:pt>
                <c:pt idx="4">
                  <c:v>0</c:v>
                </c:pt>
              </c:numCache>
            </c:numRef>
          </c:val>
          <c:extLst>
            <c:ext xmlns:c16="http://schemas.microsoft.com/office/drawing/2014/chart" uri="{C3380CC4-5D6E-409C-BE32-E72D297353CC}">
              <c16:uniqueId val="{00000003-C385-C34B-B377-0FBC6EBB06FC}"/>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B85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Plan my career</c:v>
                </c:pt>
                <c:pt idx="1">
                  <c:v>Manage my finances</c:v>
                </c:pt>
                <c:pt idx="2">
                  <c:v>Care for my mental health</c:v>
                </c:pt>
                <c:pt idx="3">
                  <c:v>Care for my physical health</c:v>
                </c:pt>
                <c:pt idx="4">
                  <c:v>Support my long-term financial goals</c:v>
                </c:pt>
                <c:pt idx="5">
                  <c:v>Support my basic needs today</c:v>
                </c:pt>
                <c:pt idx="6">
                  <c:v>Support my family's basic needs today</c:v>
                </c:pt>
              </c:strCache>
            </c:strRef>
          </c:cat>
          <c:val>
            <c:numRef>
              <c:f>Sheet1!$B$2:$B$8</c:f>
              <c:numCache>
                <c:formatCode>0%</c:formatCode>
                <c:ptCount val="7"/>
                <c:pt idx="0">
                  <c:v>0.15</c:v>
                </c:pt>
                <c:pt idx="1">
                  <c:v>0.05</c:v>
                </c:pt>
                <c:pt idx="2">
                  <c:v>0.04</c:v>
                </c:pt>
                <c:pt idx="3">
                  <c:v>0.03</c:v>
                </c:pt>
                <c:pt idx="4">
                  <c:v>0.3</c:v>
                </c:pt>
                <c:pt idx="5">
                  <c:v>0.16</c:v>
                </c:pt>
                <c:pt idx="6">
                  <c:v>0.23</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overlap val="-27"/>
        <c:axId val="31017760"/>
        <c:axId val="31151904"/>
      </c:barChart>
      <c:catAx>
        <c:axId val="310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l"/>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More students start low-income and end up high-income</c:v>
                </c:pt>
                <c:pt idx="1">
                  <c:v>High average student income 10 years after graduation</c:v>
                </c:pt>
                <c:pt idx="2">
                  <c:v>College/University size</c:v>
                </c:pt>
                <c:pt idx="3">
                  <c:v>Diversity (e.g., racial, economic)</c:v>
                </c:pt>
                <c:pt idx="4">
                  <c:v>Campus safety</c:v>
                </c:pt>
                <c:pt idx="5">
                  <c:v>Opportunities to engage socially (e.g., clubs, athletics, parties)</c:v>
                </c:pt>
                <c:pt idx="6">
                  <c:v>Knowing someone who attends</c:v>
                </c:pt>
                <c:pt idx="7">
                  <c:v>Ability to participate in research</c:v>
                </c:pt>
                <c:pt idx="8">
                  <c:v>Programs/Majors offered</c:v>
                </c:pt>
                <c:pt idx="9">
                  <c:v>Academic profile/classroom experience (e.g., graduation rate, student/faculty ratio)</c:v>
                </c:pt>
                <c:pt idx="10">
                  <c:v>Cost (e.g., tuition, fees, housing)</c:v>
                </c:pt>
                <c:pt idx="11">
                  <c:v>Financial aid available</c:v>
                </c:pt>
                <c:pt idx="12">
                  <c:v>Location</c:v>
                </c:pt>
              </c:strCache>
            </c:strRef>
          </c:cat>
          <c:val>
            <c:numRef>
              <c:f>Sheet1!$B$2:$B$14</c:f>
              <c:numCache>
                <c:formatCode>0%</c:formatCode>
                <c:ptCount val="13"/>
                <c:pt idx="0">
                  <c:v>0.13</c:v>
                </c:pt>
                <c:pt idx="1">
                  <c:v>0.11</c:v>
                </c:pt>
                <c:pt idx="2">
                  <c:v>0.11</c:v>
                </c:pt>
                <c:pt idx="3">
                  <c:v>0.22</c:v>
                </c:pt>
                <c:pt idx="4">
                  <c:v>0.34</c:v>
                </c:pt>
                <c:pt idx="5">
                  <c:v>0.15</c:v>
                </c:pt>
                <c:pt idx="6">
                  <c:v>0.08</c:v>
                </c:pt>
                <c:pt idx="7">
                  <c:v>0.14000000000000001</c:v>
                </c:pt>
                <c:pt idx="8">
                  <c:v>0.56999999999999995</c:v>
                </c:pt>
                <c:pt idx="9">
                  <c:v>0.31</c:v>
                </c:pt>
                <c:pt idx="10">
                  <c:v>0.67</c:v>
                </c:pt>
                <c:pt idx="11">
                  <c:v>0.59</c:v>
                </c:pt>
                <c:pt idx="12">
                  <c:v>0.55000000000000004</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EB853A"/>
            </a:solidFill>
          </c:spPr>
          <c:dPt>
            <c:idx val="0"/>
            <c:bubble3D val="0"/>
            <c:spPr>
              <a:solidFill>
                <a:srgbClr val="FAC090"/>
              </a:solidFill>
              <a:ln>
                <a:noFill/>
              </a:ln>
              <a:effectLst/>
            </c:spPr>
            <c:extLst>
              <c:ext xmlns:c16="http://schemas.microsoft.com/office/drawing/2014/chart" uri="{C3380CC4-5D6E-409C-BE32-E72D297353CC}">
                <c16:uniqueId val="{00000000-471D-3D46-86C9-F6CEC1E73459}"/>
              </c:ext>
            </c:extLst>
          </c:dPt>
          <c:dPt>
            <c:idx val="1"/>
            <c:bubble3D val="0"/>
            <c:spPr>
              <a:solidFill>
                <a:srgbClr val="EB853A"/>
              </a:solidFill>
              <a:ln>
                <a:noFill/>
              </a:ln>
              <a:effectLst/>
            </c:spPr>
            <c:extLst>
              <c:ext xmlns:c16="http://schemas.microsoft.com/office/drawing/2014/chart" uri="{C3380CC4-5D6E-409C-BE32-E72D297353CC}">
                <c16:uniqueId val="{00000003-6AAC-304A-B2F8-7AEBD4B7266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Applied but not enrolled</c:v>
                </c:pt>
                <c:pt idx="1">
                  <c:v>Not applied</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None of the above</c:v>
                </c:pt>
                <c:pt idx="1">
                  <c:v>Need to care for personal health or for other adult</c:v>
                </c:pt>
                <c:pt idx="2">
                  <c:v>Would take too long to get a degree/certificate</c:v>
                </c:pt>
                <c:pt idx="3">
                  <c:v>Favorable job market (easy to find a good job not requiring a degree)</c:v>
                </c:pt>
                <c:pt idx="4">
                  <c:v>Childcare responsibilities</c:v>
                </c:pt>
                <c:pt idx="5">
                  <c:v>Fear of not being prepared for courses other than Math</c:v>
                </c:pt>
                <c:pt idx="6">
                  <c:v>Fear of not being prepared for Math courses</c:v>
                </c:pt>
                <c:pt idx="7">
                  <c:v>Work conflicts/need to work</c:v>
                </c:pt>
                <c:pt idx="8">
                  <c:v>Inflation makes it less affordable</c:v>
                </c:pt>
                <c:pt idx="9">
                  <c:v>Cost of degree/program (tuition, fees, etc.)</c:v>
                </c:pt>
                <c:pt idx="10">
                  <c:v>Not enough financial aid</c:v>
                </c:pt>
                <c:pt idx="11">
                  <c:v>Experience with college/university</c:v>
                </c:pt>
                <c:pt idx="12">
                  <c:v>Fear of residency status being questioned</c:v>
                </c:pt>
              </c:strCache>
            </c:strRef>
          </c:cat>
          <c:val>
            <c:numRef>
              <c:f>Sheet1!$B$2:$B$14</c:f>
              <c:numCache>
                <c:formatCode>0%</c:formatCode>
                <c:ptCount val="13"/>
                <c:pt idx="0">
                  <c:v>0.13</c:v>
                </c:pt>
                <c:pt idx="1">
                  <c:v>0.1</c:v>
                </c:pt>
                <c:pt idx="2">
                  <c:v>0.12</c:v>
                </c:pt>
                <c:pt idx="3">
                  <c:v>0.06</c:v>
                </c:pt>
                <c:pt idx="4">
                  <c:v>0.13</c:v>
                </c:pt>
                <c:pt idx="5">
                  <c:v>0.08</c:v>
                </c:pt>
                <c:pt idx="6">
                  <c:v>0.12</c:v>
                </c:pt>
                <c:pt idx="7">
                  <c:v>0.31</c:v>
                </c:pt>
                <c:pt idx="8">
                  <c:v>0.19</c:v>
                </c:pt>
                <c:pt idx="9">
                  <c:v>0.37</c:v>
                </c:pt>
                <c:pt idx="10">
                  <c:v>0.4</c:v>
                </c:pt>
                <c:pt idx="11">
                  <c:v>0.15</c:v>
                </c:pt>
                <c:pt idx="12">
                  <c:v>0.01</c:v>
                </c:pt>
              </c:numCache>
            </c:numRef>
          </c:val>
          <c:extLst>
            <c:ext xmlns:c16="http://schemas.microsoft.com/office/drawing/2014/chart" uri="{C3380CC4-5D6E-409C-BE32-E72D297353CC}">
              <c16:uniqueId val="{00000000-C4BB-7D42-9FB6-71FF56B1D9E0}"/>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400" dirty="0">
                <a:solidFill>
                  <a:srgbClr val="28536B"/>
                </a:solidFill>
                <a:latin typeface="Open Sans" panose="020B0606030504020204" pitchFamily="34" charset="0"/>
                <a:ea typeface="Open Sans" panose="020B0606030504020204" pitchFamily="34" charset="0"/>
                <a:cs typeface="Open Sans" panose="020B0606030504020204" pitchFamily="34" charset="0"/>
              </a:rPr>
              <a:t>Have you (or your child) ever applied to but not enrolled in college/university?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No</c:v>
                </c:pt>
              </c:strCache>
            </c:strRef>
          </c:tx>
          <c:spPr>
            <a:solidFill>
              <a:srgbClr val="0A7A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Sheet1!$B$2:$B$8</c:f>
              <c:numCache>
                <c:formatCode>0%</c:formatCode>
                <c:ptCount val="7"/>
                <c:pt idx="0">
                  <c:v>0.5</c:v>
                </c:pt>
                <c:pt idx="1">
                  <c:v>0.53</c:v>
                </c:pt>
                <c:pt idx="2">
                  <c:v>0.57999999999999996</c:v>
                </c:pt>
                <c:pt idx="3">
                  <c:v>0.63</c:v>
                </c:pt>
                <c:pt idx="4">
                  <c:v>0.63</c:v>
                </c:pt>
                <c:pt idx="5">
                  <c:v>0.66</c:v>
                </c:pt>
                <c:pt idx="6">
                  <c:v>0.68</c:v>
                </c:pt>
              </c:numCache>
            </c:numRef>
          </c:val>
          <c:extLst>
            <c:ext xmlns:c16="http://schemas.microsoft.com/office/drawing/2014/chart" uri="{C3380CC4-5D6E-409C-BE32-E72D297353CC}">
              <c16:uniqueId val="{00000000-C4BB-7D42-9FB6-71FF56B1D9E0}"/>
            </c:ext>
          </c:extLst>
        </c:ser>
        <c:ser>
          <c:idx val="1"/>
          <c:order val="1"/>
          <c:tx>
            <c:strRef>
              <c:f>Sheet1!$C$1</c:f>
              <c:strCache>
                <c:ptCount val="1"/>
                <c:pt idx="0">
                  <c:v>Yes</c:v>
                </c:pt>
              </c:strCache>
            </c:strRef>
          </c:tx>
          <c:spPr>
            <a:solidFill>
              <a:srgbClr val="F558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55822"/>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Post-bachelor's degree (MS, MA, PhD, EdD, JD, etc.)</c:v>
                </c:pt>
                <c:pt idx="1">
                  <c:v>Bachelor's degree </c:v>
                </c:pt>
                <c:pt idx="2">
                  <c:v>Associate's degree</c:v>
                </c:pt>
                <c:pt idx="3">
                  <c:v>Certificate </c:v>
                </c:pt>
                <c:pt idx="4">
                  <c:v>Some college (no degree or certificate) </c:v>
                </c:pt>
                <c:pt idx="5">
                  <c:v>High school diploma, GED or equivalent</c:v>
                </c:pt>
                <c:pt idx="6">
                  <c:v>Less than high school</c:v>
                </c:pt>
              </c:strCache>
            </c:strRef>
          </c:cat>
          <c:val>
            <c:numRef>
              <c:f>Sheet1!$C$2:$C$8</c:f>
              <c:numCache>
                <c:formatCode>0%</c:formatCode>
                <c:ptCount val="7"/>
                <c:pt idx="0">
                  <c:v>0.5</c:v>
                </c:pt>
                <c:pt idx="1">
                  <c:v>0.47</c:v>
                </c:pt>
                <c:pt idx="2">
                  <c:v>0.42</c:v>
                </c:pt>
                <c:pt idx="3">
                  <c:v>0.37</c:v>
                </c:pt>
                <c:pt idx="4">
                  <c:v>0.37</c:v>
                </c:pt>
                <c:pt idx="5">
                  <c:v>0.34</c:v>
                </c:pt>
                <c:pt idx="6">
                  <c:v>0.32</c:v>
                </c:pt>
              </c:numCache>
            </c:numRef>
          </c:val>
          <c:extLst>
            <c:ext xmlns:c16="http://schemas.microsoft.com/office/drawing/2014/chart" uri="{C3380CC4-5D6E-409C-BE32-E72D297353CC}">
              <c16:uniqueId val="{00000000-A250-EC4F-8AF1-7B05AC0B4A56}"/>
            </c:ext>
          </c:extLst>
        </c:ser>
        <c:dLbls>
          <c:showLegendKey val="0"/>
          <c:showVal val="0"/>
          <c:showCatName val="0"/>
          <c:showSerName val="0"/>
          <c:showPercent val="0"/>
          <c:showBubbleSize val="0"/>
        </c:dLbls>
        <c:gapWidth val="55"/>
        <c:axId val="109318512"/>
        <c:axId val="33441952"/>
      </c:barChart>
      <c:catAx>
        <c:axId val="10931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3441952"/>
        <c:crosses val="autoZero"/>
        <c:auto val="1"/>
        <c:lblAlgn val="ctr"/>
        <c:lblOffset val="100"/>
        <c:noMultiLvlLbl val="0"/>
      </c:catAx>
      <c:valAx>
        <c:axId val="33441952"/>
        <c:scaling>
          <c:orientation val="minMax"/>
        </c:scaling>
        <c:delete val="1"/>
        <c:axPos val="b"/>
        <c:numFmt formatCode="0%" sourceLinked="1"/>
        <c:majorTickMark val="none"/>
        <c:minorTickMark val="none"/>
        <c:tickLblPos val="nextTo"/>
        <c:crossAx val="10931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r>
              <a:rPr lang="en-US" sz="1600" b="0" i="0" dirty="0">
                <a:solidFill>
                  <a:srgbClr val="28536B"/>
                </a:solidFill>
                <a:latin typeface="Open Sans" panose="020B0606030504020204" pitchFamily="34" charset="0"/>
                <a:ea typeface="Open Sans" panose="020B0606030504020204" pitchFamily="34" charset="0"/>
                <a:cs typeface="Open Sans" panose="020B0606030504020204" pitchFamily="34" charset="0"/>
              </a:rPr>
              <a:t>Which aspects of the college experience impacted your (your child’s) decision to not enroll? </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28536B"/>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2853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c:v>
                </c:pt>
                <c:pt idx="1">
                  <c:v>Other</c:v>
                </c:pt>
                <c:pt idx="2">
                  <c:v>Uncertain what courses to enroll in</c:v>
                </c:pt>
                <c:pt idx="3">
                  <c:v>Difficulty enrolling in desired courses</c:v>
                </c:pt>
                <c:pt idx="4">
                  <c:v>Poor interactions with staff (in-person, online, or phone)</c:v>
                </c:pt>
                <c:pt idx="5">
                  <c:v>Poor self-help information</c:v>
                </c:pt>
                <c:pt idx="6">
                  <c:v>Unhappy with the communications</c:v>
                </c:pt>
              </c:strCache>
            </c:strRef>
          </c:cat>
          <c:val>
            <c:numRef>
              <c:f>Sheet1!$B$2:$B$8</c:f>
              <c:numCache>
                <c:formatCode>0%</c:formatCode>
                <c:ptCount val="7"/>
                <c:pt idx="0">
                  <c:v>7.0000000000000007E-2</c:v>
                </c:pt>
                <c:pt idx="1">
                  <c:v>0.05</c:v>
                </c:pt>
                <c:pt idx="2">
                  <c:v>0.57999999999999996</c:v>
                </c:pt>
                <c:pt idx="3">
                  <c:v>0.3</c:v>
                </c:pt>
                <c:pt idx="4">
                  <c:v>0.28000000000000003</c:v>
                </c:pt>
                <c:pt idx="5">
                  <c:v>0.3</c:v>
                </c:pt>
                <c:pt idx="6">
                  <c:v>0.26</c:v>
                </c:pt>
              </c:numCache>
            </c:numRef>
          </c:val>
          <c:extLst>
            <c:ext xmlns:c16="http://schemas.microsoft.com/office/drawing/2014/chart" uri="{C3380CC4-5D6E-409C-BE32-E72D297353CC}">
              <c16:uniqueId val="{00000000-1B47-F54B-86C2-3A58487A7365}"/>
            </c:ext>
          </c:extLst>
        </c:ser>
        <c:dLbls>
          <c:showLegendKey val="0"/>
          <c:showVal val="0"/>
          <c:showCatName val="0"/>
          <c:showSerName val="0"/>
          <c:showPercent val="0"/>
          <c:showBubbleSize val="0"/>
        </c:dLbls>
        <c:gapWidth val="73"/>
        <c:axId val="31017760"/>
        <c:axId val="31151904"/>
      </c:barChart>
      <c:catAx>
        <c:axId val="31017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536B"/>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31151904"/>
        <c:crosses val="autoZero"/>
        <c:auto val="1"/>
        <c:lblAlgn val="ctr"/>
        <c:lblOffset val="100"/>
        <c:noMultiLvlLbl val="0"/>
      </c:catAx>
      <c:valAx>
        <c:axId val="31151904"/>
        <c:scaling>
          <c:orientation val="minMax"/>
        </c:scaling>
        <c:delete val="1"/>
        <c:axPos val="b"/>
        <c:numFmt formatCode="0%" sourceLinked="1"/>
        <c:majorTickMark val="none"/>
        <c:minorTickMark val="none"/>
        <c:tickLblPos val="nextTo"/>
        <c:crossAx val="3101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C9B21-B3E6-8845-862A-AE556E4156B1}" type="datetimeFigureOut">
              <a:rPr lang="en-US" smtClean="0"/>
              <a:t>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104F0-D1FC-AA4B-B05E-14FF35967053}" type="slidenum">
              <a:rPr lang="en-US" smtClean="0"/>
              <a:t>‹#›</a:t>
            </a:fld>
            <a:endParaRPr lang="en-US"/>
          </a:p>
        </p:txBody>
      </p:sp>
    </p:spTree>
    <p:extLst>
      <p:ext uri="{BB962C8B-B14F-4D97-AF65-F5344CB8AC3E}">
        <p14:creationId xmlns:p14="http://schemas.microsoft.com/office/powerpoint/2010/main" val="93170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104F0-D1FC-AA4B-B05E-14FF35967053}" type="slidenum">
              <a:rPr lang="en-US" smtClean="0"/>
              <a:t>1</a:t>
            </a:fld>
            <a:endParaRPr lang="en-US"/>
          </a:p>
        </p:txBody>
      </p:sp>
    </p:spTree>
    <p:extLst>
      <p:ext uri="{BB962C8B-B14F-4D97-AF65-F5344CB8AC3E}">
        <p14:creationId xmlns:p14="http://schemas.microsoft.com/office/powerpoint/2010/main" val="28638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10</a:t>
            </a:fld>
            <a:endParaRPr lang="en-US"/>
          </a:p>
        </p:txBody>
      </p:sp>
    </p:spTree>
    <p:extLst>
      <p:ext uri="{BB962C8B-B14F-4D97-AF65-F5344CB8AC3E}">
        <p14:creationId xmlns:p14="http://schemas.microsoft.com/office/powerpoint/2010/main" val="258713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11</a:t>
            </a:fld>
            <a:endParaRPr lang="en-US"/>
          </a:p>
        </p:txBody>
      </p:sp>
    </p:spTree>
    <p:extLst>
      <p:ext uri="{BB962C8B-B14F-4D97-AF65-F5344CB8AC3E}">
        <p14:creationId xmlns:p14="http://schemas.microsoft.com/office/powerpoint/2010/main" val="412092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12</a:t>
            </a:fld>
            <a:endParaRPr lang="en-US"/>
          </a:p>
        </p:txBody>
      </p:sp>
    </p:spTree>
    <p:extLst>
      <p:ext uri="{BB962C8B-B14F-4D97-AF65-F5344CB8AC3E}">
        <p14:creationId xmlns:p14="http://schemas.microsoft.com/office/powerpoint/2010/main" val="213471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13</a:t>
            </a:fld>
            <a:endParaRPr lang="en-US"/>
          </a:p>
        </p:txBody>
      </p:sp>
    </p:spTree>
    <p:extLst>
      <p:ext uri="{BB962C8B-B14F-4D97-AF65-F5344CB8AC3E}">
        <p14:creationId xmlns:p14="http://schemas.microsoft.com/office/powerpoint/2010/main" val="246316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14</a:t>
            </a:fld>
            <a:endParaRPr lang="en-US"/>
          </a:p>
        </p:txBody>
      </p:sp>
    </p:spTree>
    <p:extLst>
      <p:ext uri="{BB962C8B-B14F-4D97-AF65-F5344CB8AC3E}">
        <p14:creationId xmlns:p14="http://schemas.microsoft.com/office/powerpoint/2010/main" val="1800821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15</a:t>
            </a:fld>
            <a:endParaRPr lang="en-US"/>
          </a:p>
        </p:txBody>
      </p:sp>
    </p:spTree>
    <p:extLst>
      <p:ext uri="{BB962C8B-B14F-4D97-AF65-F5344CB8AC3E}">
        <p14:creationId xmlns:p14="http://schemas.microsoft.com/office/powerpoint/2010/main" val="310992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16</a:t>
            </a:fld>
            <a:endParaRPr lang="en-US"/>
          </a:p>
        </p:txBody>
      </p:sp>
    </p:spTree>
    <p:extLst>
      <p:ext uri="{BB962C8B-B14F-4D97-AF65-F5344CB8AC3E}">
        <p14:creationId xmlns:p14="http://schemas.microsoft.com/office/powerpoint/2010/main" val="3567557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17</a:t>
            </a:fld>
            <a:endParaRPr lang="en-US"/>
          </a:p>
        </p:txBody>
      </p:sp>
    </p:spTree>
    <p:extLst>
      <p:ext uri="{BB962C8B-B14F-4D97-AF65-F5344CB8AC3E}">
        <p14:creationId xmlns:p14="http://schemas.microsoft.com/office/powerpoint/2010/main" val="3328533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18</a:t>
            </a:fld>
            <a:endParaRPr lang="en-US"/>
          </a:p>
        </p:txBody>
      </p:sp>
    </p:spTree>
    <p:extLst>
      <p:ext uri="{BB962C8B-B14F-4D97-AF65-F5344CB8AC3E}">
        <p14:creationId xmlns:p14="http://schemas.microsoft.com/office/powerpoint/2010/main" val="73559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19</a:t>
            </a:fld>
            <a:endParaRPr lang="en-US"/>
          </a:p>
        </p:txBody>
      </p:sp>
    </p:spTree>
    <p:extLst>
      <p:ext uri="{BB962C8B-B14F-4D97-AF65-F5344CB8AC3E}">
        <p14:creationId xmlns:p14="http://schemas.microsoft.com/office/powerpoint/2010/main" val="370245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a:t>
            </a:fld>
            <a:endParaRPr lang="en-US"/>
          </a:p>
        </p:txBody>
      </p:sp>
    </p:spTree>
    <p:extLst>
      <p:ext uri="{BB962C8B-B14F-4D97-AF65-F5344CB8AC3E}">
        <p14:creationId xmlns:p14="http://schemas.microsoft.com/office/powerpoint/2010/main" val="221962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20</a:t>
            </a:fld>
            <a:endParaRPr lang="en-US"/>
          </a:p>
        </p:txBody>
      </p:sp>
    </p:spTree>
    <p:extLst>
      <p:ext uri="{BB962C8B-B14F-4D97-AF65-F5344CB8AC3E}">
        <p14:creationId xmlns:p14="http://schemas.microsoft.com/office/powerpoint/2010/main" val="295272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endParaRPr lang="en-US" dirty="0">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21</a:t>
            </a:fld>
            <a:endParaRPr lang="en-US"/>
          </a:p>
        </p:txBody>
      </p:sp>
    </p:spTree>
    <p:extLst>
      <p:ext uri="{BB962C8B-B14F-4D97-AF65-F5344CB8AC3E}">
        <p14:creationId xmlns:p14="http://schemas.microsoft.com/office/powerpoint/2010/main" val="110684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8104F0-D1FC-AA4B-B05E-14FF35967053}" type="slidenum">
              <a:rPr lang="en-US" smtClean="0"/>
              <a:t>3</a:t>
            </a:fld>
            <a:endParaRPr lang="en-US"/>
          </a:p>
        </p:txBody>
      </p:sp>
    </p:spTree>
    <p:extLst>
      <p:ext uri="{BB962C8B-B14F-4D97-AF65-F5344CB8AC3E}">
        <p14:creationId xmlns:p14="http://schemas.microsoft.com/office/powerpoint/2010/main" val="155863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4</a:t>
            </a:fld>
            <a:endParaRPr lang="en-US"/>
          </a:p>
        </p:txBody>
      </p:sp>
    </p:spTree>
    <p:extLst>
      <p:ext uri="{BB962C8B-B14F-4D97-AF65-F5344CB8AC3E}">
        <p14:creationId xmlns:p14="http://schemas.microsoft.com/office/powerpoint/2010/main" val="337766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5</a:t>
            </a:fld>
            <a:endParaRPr lang="en-US"/>
          </a:p>
        </p:txBody>
      </p:sp>
    </p:spTree>
    <p:extLst>
      <p:ext uri="{BB962C8B-B14F-4D97-AF65-F5344CB8AC3E}">
        <p14:creationId xmlns:p14="http://schemas.microsoft.com/office/powerpoint/2010/main" val="298967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6</a:t>
            </a:fld>
            <a:endParaRPr lang="en-US"/>
          </a:p>
        </p:txBody>
      </p:sp>
    </p:spTree>
    <p:extLst>
      <p:ext uri="{BB962C8B-B14F-4D97-AF65-F5344CB8AC3E}">
        <p14:creationId xmlns:p14="http://schemas.microsoft.com/office/powerpoint/2010/main" val="90754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7</a:t>
            </a:fld>
            <a:endParaRPr lang="en-US"/>
          </a:p>
        </p:txBody>
      </p:sp>
    </p:spTree>
    <p:extLst>
      <p:ext uri="{BB962C8B-B14F-4D97-AF65-F5344CB8AC3E}">
        <p14:creationId xmlns:p14="http://schemas.microsoft.com/office/powerpoint/2010/main" val="29013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8</a:t>
            </a:fld>
            <a:endParaRPr lang="en-US"/>
          </a:p>
        </p:txBody>
      </p:sp>
    </p:spTree>
    <p:extLst>
      <p:ext uri="{BB962C8B-B14F-4D97-AF65-F5344CB8AC3E}">
        <p14:creationId xmlns:p14="http://schemas.microsoft.com/office/powerpoint/2010/main" val="409565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8104F0-D1FC-AA4B-B05E-14FF35967053}" type="slidenum">
              <a:rPr lang="en-US" smtClean="0"/>
              <a:t>9</a:t>
            </a:fld>
            <a:endParaRPr lang="en-US"/>
          </a:p>
        </p:txBody>
      </p:sp>
    </p:spTree>
    <p:extLst>
      <p:ext uri="{BB962C8B-B14F-4D97-AF65-F5344CB8AC3E}">
        <p14:creationId xmlns:p14="http://schemas.microsoft.com/office/powerpoint/2010/main" val="127940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3/1/24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04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82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1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22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07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9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3/1/24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56799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6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3/1/24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45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3/1/24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21400999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514A2A-32FB-4D34-0664-358C1613F8D1}"/>
              </a:ext>
            </a:extLst>
          </p:cNvPr>
          <p:cNvSpPr/>
          <p:nvPr/>
        </p:nvSpPr>
        <p:spPr>
          <a:xfrm>
            <a:off x="292443" y="855419"/>
            <a:ext cx="6845603"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C1C00-E51F-9665-57A0-53E0CEEF032F}"/>
              </a:ext>
            </a:extLst>
          </p:cNvPr>
          <p:cNvSpPr>
            <a:spLocks noGrp="1"/>
          </p:cNvSpPr>
          <p:nvPr>
            <p:ph type="ctrTitle" idx="4294967295"/>
          </p:nvPr>
        </p:nvSpPr>
        <p:spPr>
          <a:xfrm>
            <a:off x="388142" y="1018974"/>
            <a:ext cx="7335838" cy="2209800"/>
          </a:xfrm>
        </p:spPr>
        <p:txBody>
          <a:bodyPr>
            <a:normAutofit/>
          </a:bodyPr>
          <a:lstStyle/>
          <a:p>
            <a:pPr>
              <a:lnSpc>
                <a:spcPct val="90000"/>
              </a:lnSpc>
            </a:pPr>
            <a:r>
              <a:rPr lang="en-US" sz="4800">
                <a:solidFill>
                  <a:srgbClr val="0A7ABF"/>
                </a:solidFill>
                <a:latin typeface="Open Sans" panose="020B0606030504020204" pitchFamily="34" charset="0"/>
                <a:ea typeface="Open Sans" panose="020B0606030504020204" pitchFamily="34" charset="0"/>
                <a:cs typeface="Open Sans" panose="020B0606030504020204" pitchFamily="34" charset="0"/>
              </a:rPr>
              <a:t>Perceptions of Inland Empire Higher Education</a:t>
            </a:r>
          </a:p>
        </p:txBody>
      </p:sp>
      <p:sp>
        <p:nvSpPr>
          <p:cNvPr id="3" name="Subtitle 2">
            <a:extLst>
              <a:ext uri="{FF2B5EF4-FFF2-40B4-BE49-F238E27FC236}">
                <a16:creationId xmlns:a16="http://schemas.microsoft.com/office/drawing/2014/main" id="{7B8E932E-D798-753F-4CEB-A75D16B26D99}"/>
              </a:ext>
            </a:extLst>
          </p:cNvPr>
          <p:cNvSpPr>
            <a:spLocks noGrp="1"/>
          </p:cNvSpPr>
          <p:nvPr>
            <p:ph type="subTitle" idx="4294967295"/>
          </p:nvPr>
        </p:nvSpPr>
        <p:spPr>
          <a:xfrm>
            <a:off x="388142" y="3472246"/>
            <a:ext cx="6247120" cy="1352673"/>
          </a:xfrm>
        </p:spPr>
        <p:txBody>
          <a:bodyPr>
            <a:noAutofit/>
          </a:bodyPr>
          <a:lstStyle/>
          <a:p>
            <a:pPr marL="0" indent="0">
              <a:buNone/>
            </a:pPr>
            <a:r>
              <a:rPr lang="en-US" sz="3200" dirty="0">
                <a:solidFill>
                  <a:srgbClr val="F1582D"/>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p>
        </p:txBody>
      </p:sp>
      <p:sp>
        <p:nvSpPr>
          <p:cNvPr id="8" name="Rectangle 7">
            <a:extLst>
              <a:ext uri="{FF2B5EF4-FFF2-40B4-BE49-F238E27FC236}">
                <a16:creationId xmlns:a16="http://schemas.microsoft.com/office/drawing/2014/main" id="{E4C7FF02-BBF4-117E-FA38-D3A405C56E5A}"/>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Woman in graduation gown hugging person">
            <a:extLst>
              <a:ext uri="{FF2B5EF4-FFF2-40B4-BE49-F238E27FC236}">
                <a16:creationId xmlns:a16="http://schemas.microsoft.com/office/drawing/2014/main" id="{291A6F25-0CCD-DE83-AAC6-670D7EB3614B}"/>
              </a:ext>
            </a:extLst>
          </p:cNvPr>
          <p:cNvPicPr>
            <a:picLocks noChangeAspect="1"/>
          </p:cNvPicPr>
          <p:nvPr/>
        </p:nvPicPr>
        <p:blipFill rotWithShape="1">
          <a:blip r:embed="rId3"/>
          <a:srcRect l="13052" r="32189"/>
          <a:stretch/>
        </p:blipFill>
        <p:spPr>
          <a:xfrm>
            <a:off x="7233746" y="855419"/>
            <a:ext cx="4773376" cy="5811387"/>
          </a:xfrm>
          <a:prstGeom prst="rect">
            <a:avLst/>
          </a:prstGeom>
        </p:spPr>
      </p:pic>
      <p:pic>
        <p:nvPicPr>
          <p:cNvPr id="17" name="Picture 16" descr="A close up of a logo&#10;&#10;Description automatically generated">
            <a:extLst>
              <a:ext uri="{FF2B5EF4-FFF2-40B4-BE49-F238E27FC236}">
                <a16:creationId xmlns:a16="http://schemas.microsoft.com/office/drawing/2014/main" id="{0BD465DB-5CDD-B760-CDA9-F279EC48A632}"/>
              </a:ext>
            </a:extLst>
          </p:cNvPr>
          <p:cNvPicPr>
            <a:picLocks noChangeAspect="1"/>
          </p:cNvPicPr>
          <p:nvPr/>
        </p:nvPicPr>
        <p:blipFill>
          <a:blip r:embed="rId4"/>
          <a:stretch>
            <a:fillRect/>
          </a:stretch>
        </p:blipFill>
        <p:spPr>
          <a:xfrm>
            <a:off x="10732169" y="336884"/>
            <a:ext cx="674647" cy="682090"/>
          </a:xfrm>
          <a:prstGeom prst="rect">
            <a:avLst/>
          </a:prstGeom>
        </p:spPr>
      </p:pic>
      <p:sp>
        <p:nvSpPr>
          <p:cNvPr id="4" name="Title 1">
            <a:extLst>
              <a:ext uri="{FF2B5EF4-FFF2-40B4-BE49-F238E27FC236}">
                <a16:creationId xmlns:a16="http://schemas.microsoft.com/office/drawing/2014/main" id="{5ACB90D4-5434-6401-21C2-4DF38F77081D}"/>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147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FAC090">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205496939"/>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When Selecting a College</a:t>
            </a:r>
          </a:p>
        </p:txBody>
      </p:sp>
      <p:sp>
        <p:nvSpPr>
          <p:cNvPr id="8" name="TextBox 7">
            <a:extLst>
              <a:ext uri="{FF2B5EF4-FFF2-40B4-BE49-F238E27FC236}">
                <a16:creationId xmlns:a16="http://schemas.microsoft.com/office/drawing/2014/main" id="{FCC92F92-E848-39FE-7ED5-D80434410B14}"/>
              </a:ext>
            </a:extLst>
          </p:cNvPr>
          <p:cNvSpPr txBox="1"/>
          <p:nvPr/>
        </p:nvSpPr>
        <p:spPr>
          <a:xfrm>
            <a:off x="8737316" y="3329055"/>
            <a:ext cx="2669500" cy="2677656"/>
          </a:xfrm>
          <a:prstGeom prst="rect">
            <a:avLst/>
          </a:prstGeom>
          <a:noFill/>
        </p:spPr>
        <p:txBody>
          <a:bodyPr wrap="square" lIns="91440" tIns="45720" rIns="91440" bIns="45720" rtlCol="0" anchor="t">
            <a:spAutoFit/>
          </a:bodyPr>
          <a:lstStyle/>
          <a:p>
            <a:r>
              <a:rPr lang="en-US" sz="2400" u="sng" dirty="0">
                <a:solidFill>
                  <a:srgbClr val="F55822"/>
                </a:solidFill>
                <a:latin typeface="Open Sans" panose="020B0606030504020204" pitchFamily="34" charset="0"/>
                <a:ea typeface="Open Sans" panose="020B0606030504020204" pitchFamily="34" charset="0"/>
                <a:cs typeface="Open Sans" panose="020B0606030504020204" pitchFamily="34" charset="0"/>
              </a:rPr>
              <a:t>Cost and financial aid </a:t>
            </a: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matter most, followed by programs/majors offered and location</a:t>
            </a:r>
          </a:p>
        </p:txBody>
      </p:sp>
      <p:sp>
        <p:nvSpPr>
          <p:cNvPr id="9" name="Title 1">
            <a:extLst>
              <a:ext uri="{FF2B5EF4-FFF2-40B4-BE49-F238E27FC236}">
                <a16:creationId xmlns:a16="http://schemas.microsoft.com/office/drawing/2014/main" id="{79A84DC0-8A17-CD1A-D468-5BB3C7B4D62F}"/>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093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8D5829-7CC3-E0AC-3ED1-26179413E521}"/>
              </a:ext>
            </a:extLst>
          </p:cNvPr>
          <p:cNvSpPr/>
          <p:nvPr/>
        </p:nvSpPr>
        <p:spPr>
          <a:xfrm>
            <a:off x="292443"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EA8C7-1412-9A4F-0524-4E0CB396108C}"/>
              </a:ext>
            </a:extLst>
          </p:cNvPr>
          <p:cNvSpPr txBox="1"/>
          <p:nvPr/>
        </p:nvSpPr>
        <p:spPr>
          <a:xfrm>
            <a:off x="2413433" y="1743001"/>
            <a:ext cx="7365134" cy="2133260"/>
          </a:xfrm>
          <a:prstGeom prst="rect">
            <a:avLst/>
          </a:prstGeom>
        </p:spPr>
        <p:txBody>
          <a:bodyPr vert="horz" lIns="91440" tIns="45720" rIns="91440" bIns="45720" rtlCol="0" anchor="t">
            <a:normAutofit/>
          </a:bodyPr>
          <a:lstStyle/>
          <a:p>
            <a:pPr algn="ctr">
              <a:spcBef>
                <a:spcPct val="0"/>
              </a:spcBef>
              <a:spcAft>
                <a:spcPts val="600"/>
              </a:spcAft>
            </a:pPr>
            <a:r>
              <a:rPr lang="en-US" sz="6000" b="1" dirty="0">
                <a:solidFill>
                  <a:srgbClr val="056DBE"/>
                </a:solidFill>
                <a:latin typeface="Open Sans" panose="020B0606030504020204" pitchFamily="34" charset="0"/>
                <a:ea typeface="Open Sans" panose="020B0606030504020204" pitchFamily="34" charset="0"/>
                <a:cs typeface="Open Sans" panose="020B0606030504020204" pitchFamily="34" charset="0"/>
              </a:rPr>
              <a:t>Understanding Enrollment</a:t>
            </a:r>
          </a:p>
        </p:txBody>
      </p:sp>
      <p:sp>
        <p:nvSpPr>
          <p:cNvPr id="5" name="Rectangle 4">
            <a:extLst>
              <a:ext uri="{FF2B5EF4-FFF2-40B4-BE49-F238E27FC236}">
                <a16:creationId xmlns:a16="http://schemas.microsoft.com/office/drawing/2014/main" id="{9B90BF5F-D1FA-03C4-0530-3EED3EEC01D9}"/>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D0B3DE27-21A5-35A3-1B7D-88E7B7576F2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Oval 8">
            <a:extLst>
              <a:ext uri="{FF2B5EF4-FFF2-40B4-BE49-F238E27FC236}">
                <a16:creationId xmlns:a16="http://schemas.microsoft.com/office/drawing/2014/main" id="{F3FD6686-3F15-4F32-C9A3-FD715125EC22}"/>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rogrammer male with solid fill">
            <a:extLst>
              <a:ext uri="{FF2B5EF4-FFF2-40B4-BE49-F238E27FC236}">
                <a16:creationId xmlns:a16="http://schemas.microsoft.com/office/drawing/2014/main" id="{568DDEAC-B5C3-5D83-AEBC-97A5B35408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7" name="Title 1">
            <a:extLst>
              <a:ext uri="{FF2B5EF4-FFF2-40B4-BE49-F238E27FC236}">
                <a16:creationId xmlns:a16="http://schemas.microsoft.com/office/drawing/2014/main" id="{287AF593-DCD6-5A21-6CBB-DBF42A87862B}"/>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024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C6D9F1">
              <a:alpha val="4316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4088118925"/>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7945374" y="2217402"/>
            <a:ext cx="2786795" cy="3046988"/>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Slightly more than one-third of participants indicated they (or their child) have applied but not enrolled in college/university.</a:t>
            </a:r>
          </a:p>
        </p:txBody>
      </p:sp>
      <p:sp>
        <p:nvSpPr>
          <p:cNvPr id="9" name="Title 1">
            <a:extLst>
              <a:ext uri="{FF2B5EF4-FFF2-40B4-BE49-F238E27FC236}">
                <a16:creationId xmlns:a16="http://schemas.microsoft.com/office/drawing/2014/main" id="{0515086E-BE08-C755-4D7C-83157FCCBF6B}"/>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207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41439" y="1443242"/>
            <a:ext cx="11291505" cy="5110340"/>
          </a:xfrm>
          <a:prstGeom prst="rect">
            <a:avLst/>
          </a:prstGeom>
          <a:solidFill>
            <a:srgbClr val="C6D9F1">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2711453541"/>
              </p:ext>
            </p:extLst>
          </p:nvPr>
        </p:nvGraphicFramePr>
        <p:xfrm>
          <a:off x="936586" y="1729748"/>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a:t>
            </a:r>
            <a:r>
              <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rPr>
              <a:t>Top Reasons</a:t>
            </a:r>
          </a:p>
        </p:txBody>
      </p:sp>
      <p:sp>
        <p:nvSpPr>
          <p:cNvPr id="9" name="Rectangle 8">
            <a:extLst>
              <a:ext uri="{FF2B5EF4-FFF2-40B4-BE49-F238E27FC236}">
                <a16:creationId xmlns:a16="http://schemas.microsoft.com/office/drawing/2014/main" id="{6B4F3F71-188E-6D23-1111-5EE9B8FC9BB3}"/>
              </a:ext>
            </a:extLst>
          </p:cNvPr>
          <p:cNvSpPr/>
          <p:nvPr/>
        </p:nvSpPr>
        <p:spPr>
          <a:xfrm>
            <a:off x="8867246" y="1443241"/>
            <a:ext cx="2865698" cy="5110340"/>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Neue Haas Grotesk Text Pro"/>
              <a:cs typeface="Calibri"/>
            </a:endParaRPr>
          </a:p>
          <a:p>
            <a:pPr algn="ctr"/>
            <a:endParaRPr lang="en-US" dirty="0"/>
          </a:p>
        </p:txBody>
      </p:sp>
      <p:sp>
        <p:nvSpPr>
          <p:cNvPr id="8" name="TextBox 7">
            <a:extLst>
              <a:ext uri="{FF2B5EF4-FFF2-40B4-BE49-F238E27FC236}">
                <a16:creationId xmlns:a16="http://schemas.microsoft.com/office/drawing/2014/main" id="{FCC92F92-E848-39FE-7ED5-D80434410B14}"/>
              </a:ext>
            </a:extLst>
          </p:cNvPr>
          <p:cNvSpPr txBox="1"/>
          <p:nvPr/>
        </p:nvSpPr>
        <p:spPr>
          <a:xfrm>
            <a:off x="9267747" y="1972307"/>
            <a:ext cx="2064696" cy="3970318"/>
          </a:xfrm>
          <a:prstGeom prst="rect">
            <a:avLst/>
          </a:prstGeom>
          <a:noFill/>
        </p:spPr>
        <p:txBody>
          <a:bodyPr wrap="square" lIns="91440" tIns="45720" rIns="91440" bIns="45720" rtlCol="0" anchor="t">
            <a:spAutoFit/>
          </a:bodyPr>
          <a:lstStyle/>
          <a:p>
            <a:pPr algn="ct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Informing potential students and their parents about the impact on their financial aid if they meet all the deadlines and providing deadline information when students enroll (so they are aware for the next year) could increase enrollment. This information would allow for more informed decision-making and decrease indefinite postponements. </a:t>
            </a:r>
          </a:p>
        </p:txBody>
      </p:sp>
      <p:grpSp>
        <p:nvGrpSpPr>
          <p:cNvPr id="12" name="Group 11">
            <a:extLst>
              <a:ext uri="{FF2B5EF4-FFF2-40B4-BE49-F238E27FC236}">
                <a16:creationId xmlns:a16="http://schemas.microsoft.com/office/drawing/2014/main" id="{E7F1BDB8-8BEF-2183-13A4-DF6E5FC4800D}"/>
              </a:ext>
            </a:extLst>
          </p:cNvPr>
          <p:cNvGrpSpPr/>
          <p:nvPr/>
        </p:nvGrpSpPr>
        <p:grpSpPr>
          <a:xfrm>
            <a:off x="8535665" y="1820776"/>
            <a:ext cx="663161" cy="663161"/>
            <a:chOff x="6872829" y="3748380"/>
            <a:chExt cx="663161" cy="663161"/>
          </a:xfrm>
        </p:grpSpPr>
        <p:sp>
          <p:nvSpPr>
            <p:cNvPr id="13" name="Oval 12">
              <a:extLst>
                <a:ext uri="{FF2B5EF4-FFF2-40B4-BE49-F238E27FC236}">
                  <a16:creationId xmlns:a16="http://schemas.microsoft.com/office/drawing/2014/main" id="{18B82C30-CF4C-DB58-1B94-EB503A16A741}"/>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Lightbulb with solid fill">
              <a:extLst>
                <a:ext uri="{FF2B5EF4-FFF2-40B4-BE49-F238E27FC236}">
                  <a16:creationId xmlns:a16="http://schemas.microsoft.com/office/drawing/2014/main" id="{C9CA9939-DD96-35A7-174C-9970408D8B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0" name="Title 1">
            <a:extLst>
              <a:ext uri="{FF2B5EF4-FFF2-40B4-BE49-F238E27FC236}">
                <a16:creationId xmlns:a16="http://schemas.microsoft.com/office/drawing/2014/main" id="{11A6528C-67B7-7E1E-C5C5-B7D2DB13DAA5}"/>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723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281419" y="1443242"/>
            <a:ext cx="11629162" cy="5110340"/>
          </a:xfrm>
          <a:prstGeom prst="rect">
            <a:avLst/>
          </a:prstGeom>
          <a:solidFill>
            <a:srgbClr val="C6D9F1">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1672422060"/>
              </p:ext>
            </p:extLst>
          </p:nvPr>
        </p:nvGraphicFramePr>
        <p:xfrm>
          <a:off x="429393" y="1820776"/>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Parental Education and its Influence in Apply Not Enroll</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B4F3F71-188E-6D23-1111-5EE9B8FC9BB3}"/>
              </a:ext>
            </a:extLst>
          </p:cNvPr>
          <p:cNvSpPr/>
          <p:nvPr/>
        </p:nvSpPr>
        <p:spPr>
          <a:xfrm>
            <a:off x="8867246" y="3877717"/>
            <a:ext cx="2865698" cy="2420161"/>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Applying but not enrolling is more common the higher their parent/guardian education. This finding, contrary to what is expected, brings up the question of what role is parental education debt adding to the drop in current enrollment trends?</a:t>
            </a:r>
          </a:p>
          <a:p>
            <a:pPr algn="ctr"/>
            <a:endParaRPr lang="en-US" dirty="0"/>
          </a:p>
        </p:txBody>
      </p:sp>
      <p:sp>
        <p:nvSpPr>
          <p:cNvPr id="5" name="TextBox 4">
            <a:extLst>
              <a:ext uri="{FF2B5EF4-FFF2-40B4-BE49-F238E27FC236}">
                <a16:creationId xmlns:a16="http://schemas.microsoft.com/office/drawing/2014/main" id="{41D985C2-C336-38A9-7322-FD9391904699}"/>
              </a:ext>
            </a:extLst>
          </p:cNvPr>
          <p:cNvSpPr txBox="1"/>
          <p:nvPr/>
        </p:nvSpPr>
        <p:spPr>
          <a:xfrm>
            <a:off x="8962677" y="1938692"/>
            <a:ext cx="2622375" cy="1569660"/>
          </a:xfrm>
          <a:prstGeom prst="rect">
            <a:avLst/>
          </a:prstGeom>
          <a:noFill/>
        </p:spPr>
        <p:txBody>
          <a:bodyPr wrap="square" lIns="91440" tIns="45720" rIns="91440" bIns="45720" rtlCol="0" anchor="t">
            <a:spAutoFit/>
          </a:bodyPr>
          <a:lstStyle/>
          <a:p>
            <a:pPr algn="ct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The higher the participant’s parental education, the more likely they (or their child) have applied but not enrolled in college/university.</a:t>
            </a:r>
          </a:p>
        </p:txBody>
      </p:sp>
      <p:grpSp>
        <p:nvGrpSpPr>
          <p:cNvPr id="11" name="Group 10">
            <a:extLst>
              <a:ext uri="{FF2B5EF4-FFF2-40B4-BE49-F238E27FC236}">
                <a16:creationId xmlns:a16="http://schemas.microsoft.com/office/drawing/2014/main" id="{F6DF9731-0B20-B322-CB81-EFA7F8511AC3}"/>
              </a:ext>
            </a:extLst>
          </p:cNvPr>
          <p:cNvGrpSpPr/>
          <p:nvPr/>
        </p:nvGrpSpPr>
        <p:grpSpPr>
          <a:xfrm>
            <a:off x="8378267" y="3532511"/>
            <a:ext cx="663161" cy="663161"/>
            <a:chOff x="8416287" y="2305979"/>
            <a:chExt cx="663161" cy="663161"/>
          </a:xfrm>
        </p:grpSpPr>
        <p:sp>
          <p:nvSpPr>
            <p:cNvPr id="8" name="Oval 7">
              <a:extLst>
                <a:ext uri="{FF2B5EF4-FFF2-40B4-BE49-F238E27FC236}">
                  <a16:creationId xmlns:a16="http://schemas.microsoft.com/office/drawing/2014/main" id="{DF57C3E1-C32B-54BC-7D99-8EDADDA1D178}"/>
                </a:ext>
              </a:extLst>
            </p:cNvPr>
            <p:cNvSpPr/>
            <p:nvPr/>
          </p:nvSpPr>
          <p:spPr>
            <a:xfrm>
              <a:off x="8416287" y="2305979"/>
              <a:ext cx="663161" cy="663161"/>
            </a:xfrm>
            <a:prstGeom prst="ellipse">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lipboard with solid fill">
              <a:extLst>
                <a:ext uri="{FF2B5EF4-FFF2-40B4-BE49-F238E27FC236}">
                  <a16:creationId xmlns:a16="http://schemas.microsoft.com/office/drawing/2014/main" id="{002B9E31-D626-564E-0450-7C2DF3BBDD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9267" y="2378717"/>
              <a:ext cx="457200" cy="457200"/>
            </a:xfrm>
            <a:prstGeom prst="rect">
              <a:avLst/>
            </a:prstGeom>
          </p:spPr>
        </p:pic>
      </p:grpSp>
      <p:sp>
        <p:nvSpPr>
          <p:cNvPr id="13" name="Title 1">
            <a:extLst>
              <a:ext uri="{FF2B5EF4-FFF2-40B4-BE49-F238E27FC236}">
                <a16:creationId xmlns:a16="http://schemas.microsoft.com/office/drawing/2014/main" id="{B101EAC4-3FAD-7572-A3A8-90FA8CF015D7}"/>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371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C6D9F1">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471345" y="882129"/>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College Experience</a:t>
            </a:r>
            <a:endPar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7678661" y="1644185"/>
            <a:ext cx="3688180" cy="23360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900"/>
              </a:spcBef>
            </a:pPr>
            <a:r>
              <a:rPr lang="en-US" dirty="0">
                <a:solidFill>
                  <a:srgbClr val="F55822"/>
                </a:solidFill>
                <a:latin typeface="Open Sans" panose="020B0606030504020204" pitchFamily="34" charset="0"/>
                <a:ea typeface="Open Sans" panose="020B0606030504020204" pitchFamily="34" charset="0"/>
                <a:cs typeface="Open Sans" panose="020B0606030504020204" pitchFamily="34" charset="0"/>
              </a:rPr>
              <a:t>One in seven participants indicated their (or their child’s) experience with the college/university impacted their decision not to enroll. Of these participants, more than half indicated they (or their child) were uncertain what courses to enroll in.</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2782802689"/>
              </p:ext>
            </p:extLst>
          </p:nvPr>
        </p:nvGraphicFramePr>
        <p:xfrm>
          <a:off x="825158" y="1772458"/>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E81C93C7-9E60-6C3A-EFE4-773A624EA6FB}"/>
              </a:ext>
            </a:extLst>
          </p:cNvPr>
          <p:cNvSpPr/>
          <p:nvPr/>
        </p:nvSpPr>
        <p:spPr>
          <a:xfrm>
            <a:off x="7866470" y="4077490"/>
            <a:ext cx="3500371" cy="2111264"/>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600" dirty="0">
                <a:latin typeface="Open Sans" panose="020B0606030504020204" pitchFamily="34" charset="0"/>
                <a:ea typeface="Open Sans" panose="020B0606030504020204" pitchFamily="34" charset="0"/>
                <a:cs typeface="Open Sans" panose="020B0606030504020204" pitchFamily="34" charset="0"/>
              </a:rPr>
              <a:t>Having a list of classes students could/should take in their first year readily available to students in their welcome/new student communications would increase enrollment.</a:t>
            </a:r>
          </a:p>
          <a:p>
            <a:pPr algn="ct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98F3ABE-CF5D-F57F-F108-86D2EF7A9771}"/>
              </a:ext>
            </a:extLst>
          </p:cNvPr>
          <p:cNvGrpSpPr/>
          <p:nvPr/>
        </p:nvGrpSpPr>
        <p:grpSpPr>
          <a:xfrm>
            <a:off x="7347081" y="3765967"/>
            <a:ext cx="663161" cy="663161"/>
            <a:chOff x="6872829" y="3748380"/>
            <a:chExt cx="663161" cy="663161"/>
          </a:xfrm>
        </p:grpSpPr>
        <p:sp>
          <p:nvSpPr>
            <p:cNvPr id="10" name="Oval 9">
              <a:extLst>
                <a:ext uri="{FF2B5EF4-FFF2-40B4-BE49-F238E27FC236}">
                  <a16:creationId xmlns:a16="http://schemas.microsoft.com/office/drawing/2014/main" id="{B95B9656-7EB4-9625-858D-A99EFC789004}"/>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ightbulb with solid fill">
              <a:extLst>
                <a:ext uri="{FF2B5EF4-FFF2-40B4-BE49-F238E27FC236}">
                  <a16:creationId xmlns:a16="http://schemas.microsoft.com/office/drawing/2014/main" id="{9DC6E70B-1169-45B2-9A82-A86E18BFD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3" name="Title 1">
            <a:extLst>
              <a:ext uri="{FF2B5EF4-FFF2-40B4-BE49-F238E27FC236}">
                <a16:creationId xmlns:a16="http://schemas.microsoft.com/office/drawing/2014/main" id="{401E01D3-804A-289E-637E-BD330FAA5546}"/>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6981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C6D9F1">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0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Why Apply But Not Enroll: Need to Care for Personal Health or for Other Adult</a:t>
            </a:r>
          </a:p>
          <a:p>
            <a:pPr marL="0" indent="0">
              <a:lnSpc>
                <a:spcPct val="90000"/>
              </a:lnSpc>
              <a:buNone/>
            </a:pPr>
            <a:endParaRPr lang="en-US" sz="2000" b="1"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7758977" y="1713635"/>
            <a:ext cx="3688180" cy="164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900"/>
              </a:spcBef>
            </a:pP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half of the participants who indicated the reason they applied but did not enroll that was related to a need to care for personal health or other adult said they needed to focus on their personal mental health.</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1862875794"/>
              </p:ext>
            </p:extLst>
          </p:nvPr>
        </p:nvGraphicFramePr>
        <p:xfrm>
          <a:off x="825158" y="1772458"/>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E81C93C7-9E60-6C3A-EFE4-773A624EA6FB}"/>
              </a:ext>
            </a:extLst>
          </p:cNvPr>
          <p:cNvSpPr/>
          <p:nvPr/>
        </p:nvSpPr>
        <p:spPr>
          <a:xfrm>
            <a:off x="7866470" y="3429000"/>
            <a:ext cx="3500371" cy="2759754"/>
          </a:xfrm>
          <a:prstGeom prst="rect">
            <a:avLst/>
          </a:prstGeom>
          <a:solidFill>
            <a:srgbClr val="28536B">
              <a:alpha val="6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dirty="0">
                <a:latin typeface="Open Sans" panose="020B0606030504020204" pitchFamily="34" charset="0"/>
                <a:ea typeface="Open Sans" panose="020B0606030504020204" pitchFamily="34" charset="0"/>
                <a:cs typeface="Open Sans" panose="020B0606030504020204" pitchFamily="34" charset="0"/>
              </a:rPr>
              <a:t>Although people struggling with their mental health may not be swayed to enroll by information about on-campus mental health services, these findings tell us mental health struggles persist. Communicating about these on-campus services to existing students should be an ongoing practice because students struggling with their mental health who take a break from school may not return.</a:t>
            </a:r>
          </a:p>
          <a:p>
            <a:pPr algn="ct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98F3ABE-CF5D-F57F-F108-86D2EF7A9771}"/>
              </a:ext>
            </a:extLst>
          </p:cNvPr>
          <p:cNvGrpSpPr/>
          <p:nvPr/>
        </p:nvGrpSpPr>
        <p:grpSpPr>
          <a:xfrm>
            <a:off x="7347081" y="3081978"/>
            <a:ext cx="663161" cy="663161"/>
            <a:chOff x="6872829" y="3748380"/>
            <a:chExt cx="663161" cy="663161"/>
          </a:xfrm>
        </p:grpSpPr>
        <p:sp>
          <p:nvSpPr>
            <p:cNvPr id="10" name="Oval 9">
              <a:extLst>
                <a:ext uri="{FF2B5EF4-FFF2-40B4-BE49-F238E27FC236}">
                  <a16:creationId xmlns:a16="http://schemas.microsoft.com/office/drawing/2014/main" id="{B95B9656-7EB4-9625-858D-A99EFC789004}"/>
                </a:ext>
              </a:extLst>
            </p:cNvPr>
            <p:cNvSpPr/>
            <p:nvPr/>
          </p:nvSpPr>
          <p:spPr>
            <a:xfrm>
              <a:off x="6872829" y="3748380"/>
              <a:ext cx="663161" cy="663161"/>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Lightbulb with solid fill">
              <a:extLst>
                <a:ext uri="{FF2B5EF4-FFF2-40B4-BE49-F238E27FC236}">
                  <a16:creationId xmlns:a16="http://schemas.microsoft.com/office/drawing/2014/main" id="{9DC6E70B-1169-45B2-9A82-A86E18BFD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3838" y="3803716"/>
              <a:ext cx="543690" cy="543690"/>
            </a:xfrm>
            <a:prstGeom prst="rect">
              <a:avLst/>
            </a:prstGeom>
          </p:spPr>
        </p:pic>
      </p:grpSp>
      <p:sp>
        <p:nvSpPr>
          <p:cNvPr id="13" name="Title 1">
            <a:extLst>
              <a:ext uri="{FF2B5EF4-FFF2-40B4-BE49-F238E27FC236}">
                <a16:creationId xmlns:a16="http://schemas.microsoft.com/office/drawing/2014/main" id="{26047BAF-8FA4-950A-A40E-05B393F95292}"/>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660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C6D9F1">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Why Not Applying</a:t>
            </a:r>
          </a:p>
        </p:txBody>
      </p:sp>
      <p:sp>
        <p:nvSpPr>
          <p:cNvPr id="8" name="TextBox 7">
            <a:extLst>
              <a:ext uri="{FF2B5EF4-FFF2-40B4-BE49-F238E27FC236}">
                <a16:creationId xmlns:a16="http://schemas.microsoft.com/office/drawing/2014/main" id="{FCC92F92-E848-39FE-7ED5-D80434410B14}"/>
              </a:ext>
            </a:extLst>
          </p:cNvPr>
          <p:cNvSpPr txBox="1"/>
          <p:nvPr/>
        </p:nvSpPr>
        <p:spPr>
          <a:xfrm>
            <a:off x="8991151" y="2461800"/>
            <a:ext cx="2444857" cy="3785652"/>
          </a:xfrm>
          <a:prstGeom prst="rect">
            <a:avLst/>
          </a:prstGeom>
          <a:noFill/>
        </p:spPr>
        <p:txBody>
          <a:bodyPr wrap="square" lIns="91440" tIns="45720" rIns="91440" bIns="45720" rtlCol="0" anchor="t">
            <a:spAutoFit/>
          </a:bodyPr>
          <a:lstStyle/>
          <a:p>
            <a:pPr algn="r"/>
            <a:r>
              <a:rPr lang="en-US" sz="1600" dirty="0">
                <a:solidFill>
                  <a:srgbClr val="F55822"/>
                </a:solidFill>
                <a:latin typeface="Open Sans" panose="020B0606030504020204" pitchFamily="34" charset="0"/>
                <a:ea typeface="Open Sans" panose="020B0606030504020204" pitchFamily="34" charset="0"/>
                <a:cs typeface="Open Sans" panose="020B0606030504020204" pitchFamily="34" charset="0"/>
              </a:rPr>
              <a:t>Hispanic/Latinx participants were significantly more likely than non-Hispanics to say their (or their child’s) decision to not apply were because they were unable to meet deadlines, inflation, work conflicts, fear of not being prepared for Math, and/or fear of not being prepared for other courses</a:t>
            </a:r>
          </a:p>
        </p:txBody>
      </p:sp>
      <p:graphicFrame>
        <p:nvGraphicFramePr>
          <p:cNvPr id="5" name="Chart 4">
            <a:extLst>
              <a:ext uri="{FF2B5EF4-FFF2-40B4-BE49-F238E27FC236}">
                <a16:creationId xmlns:a16="http://schemas.microsoft.com/office/drawing/2014/main" id="{5CFC43B7-92E5-E9E1-7B0B-28E57391AEF0}"/>
              </a:ext>
            </a:extLst>
          </p:cNvPr>
          <p:cNvGraphicFramePr/>
          <p:nvPr>
            <p:extLst>
              <p:ext uri="{D42A27DB-BD31-4B8C-83A1-F6EECF244321}">
                <p14:modId xmlns:p14="http://schemas.microsoft.com/office/powerpoint/2010/main" val="1926901504"/>
              </p:ext>
            </p:extLst>
          </p:nvPr>
        </p:nvGraphicFramePr>
        <p:xfrm>
          <a:off x="591813" y="1770350"/>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8B4DFA76-639C-F518-20F2-95B93017B097}"/>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5245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C6D9F1">
              <a:alpha val="4352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0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Why Not Apply: Need to Care for Personal Health or for Other Adult</a:t>
            </a:r>
          </a:p>
          <a:p>
            <a:pPr marL="0" indent="0">
              <a:lnSpc>
                <a:spcPct val="90000"/>
              </a:lnSpc>
              <a:buNone/>
            </a:pPr>
            <a:endParaRPr lang="en-US" sz="2000" b="1"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7816839" y="2176476"/>
            <a:ext cx="368818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900"/>
              </a:spcBef>
            </a:pPr>
            <a:r>
              <a:rPr lang="en-US" sz="2000" dirty="0">
                <a:solidFill>
                  <a:srgbClr val="F55822"/>
                </a:solidFill>
                <a:latin typeface="Open Sans" panose="020B0606030504020204" pitchFamily="34" charset="0"/>
                <a:ea typeface="Open Sans" panose="020B0606030504020204" pitchFamily="34" charset="0"/>
                <a:cs typeface="Open Sans" panose="020B0606030504020204" pitchFamily="34" charset="0"/>
              </a:rPr>
              <a:t>Caring for their own health and/or that of another family member or friend was a more common reason for why potential students are not applying with caring for personal emotional stress accounting for more than half the reasons and nearly as many indicating caring for personal mental health, personal physical health, or need to care for an adult family member or friend.</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1916530274"/>
              </p:ext>
            </p:extLst>
          </p:nvPr>
        </p:nvGraphicFramePr>
        <p:xfrm>
          <a:off x="825158" y="1772458"/>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81B17840-10C8-48A6-EE75-09F53781BCAF}"/>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695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8D5829-7CC3-E0AC-3ED1-26179413E521}"/>
              </a:ext>
            </a:extLst>
          </p:cNvPr>
          <p:cNvSpPr/>
          <p:nvPr/>
        </p:nvSpPr>
        <p:spPr>
          <a:xfrm>
            <a:off x="292443"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C2EA8C7-1412-9A4F-0524-4E0CB396108C}"/>
              </a:ext>
            </a:extLst>
          </p:cNvPr>
          <p:cNvSpPr txBox="1"/>
          <p:nvPr/>
        </p:nvSpPr>
        <p:spPr>
          <a:xfrm>
            <a:off x="2413433" y="1743001"/>
            <a:ext cx="7365134" cy="2133260"/>
          </a:xfrm>
          <a:prstGeom prst="rect">
            <a:avLst/>
          </a:prstGeom>
        </p:spPr>
        <p:txBody>
          <a:bodyPr vert="horz" lIns="91440" tIns="45720" rIns="91440" bIns="45720" rtlCol="0" anchor="t">
            <a:normAutofit/>
          </a:bodyPr>
          <a:lstStyle/>
          <a:p>
            <a:pPr algn="ctr">
              <a:spcBef>
                <a:spcPct val="0"/>
              </a:spcBef>
              <a:spcAft>
                <a:spcPts val="600"/>
              </a:spcAft>
            </a:pPr>
            <a:r>
              <a:rPr lang="en-US" sz="6000" b="1" dirty="0">
                <a:solidFill>
                  <a:srgbClr val="056DBE"/>
                </a:solidFill>
                <a:latin typeface="Open Sans" panose="020B0606030504020204" pitchFamily="34" charset="0"/>
                <a:ea typeface="Open Sans" panose="020B0606030504020204" pitchFamily="34" charset="0"/>
                <a:cs typeface="Open Sans" panose="020B0606030504020204" pitchFamily="34" charset="0"/>
              </a:rPr>
              <a:t>Awareness of Financial Aid</a:t>
            </a:r>
          </a:p>
        </p:txBody>
      </p:sp>
      <p:sp>
        <p:nvSpPr>
          <p:cNvPr id="5" name="Rectangle 4">
            <a:extLst>
              <a:ext uri="{FF2B5EF4-FFF2-40B4-BE49-F238E27FC236}">
                <a16:creationId xmlns:a16="http://schemas.microsoft.com/office/drawing/2014/main" id="{9B90BF5F-D1FA-03C4-0530-3EED3EEC01D9}"/>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D0B3DE27-21A5-35A3-1B7D-88E7B7576F2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Oval 8">
            <a:extLst>
              <a:ext uri="{FF2B5EF4-FFF2-40B4-BE49-F238E27FC236}">
                <a16:creationId xmlns:a16="http://schemas.microsoft.com/office/drawing/2014/main" id="{F3FD6686-3F15-4F32-C9A3-FD715125EC22}"/>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iggy Bank with solid fill">
            <a:extLst>
              <a:ext uri="{FF2B5EF4-FFF2-40B4-BE49-F238E27FC236}">
                <a16:creationId xmlns:a16="http://schemas.microsoft.com/office/drawing/2014/main" id="{1BB8F0BF-1092-4FB7-BEF8-01CCDE2289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4450437"/>
            <a:ext cx="914400" cy="914400"/>
          </a:xfrm>
          <a:prstGeom prst="rect">
            <a:avLst/>
          </a:prstGeom>
        </p:spPr>
      </p:pic>
      <p:sp>
        <p:nvSpPr>
          <p:cNvPr id="7" name="Title 1">
            <a:extLst>
              <a:ext uri="{FF2B5EF4-FFF2-40B4-BE49-F238E27FC236}">
                <a16:creationId xmlns:a16="http://schemas.microsoft.com/office/drawing/2014/main" id="{E9A02FA3-8042-021C-191C-554A44AF90AD}"/>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816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01E2FC-0FF9-7C2D-7165-058CB0C14D56}"/>
              </a:ext>
            </a:extLst>
          </p:cNvPr>
          <p:cNvSpPr/>
          <p:nvPr/>
        </p:nvSpPr>
        <p:spPr>
          <a:xfrm>
            <a:off x="471345" y="855419"/>
            <a:ext cx="11291505" cy="5811388"/>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F5AC1C8-1DC4-A914-8E63-6647D00A62F5}"/>
              </a:ext>
            </a:extLst>
          </p:cNvPr>
          <p:cNvSpPr>
            <a:spLocks noGrp="1"/>
          </p:cNvSpPr>
          <p:nvPr>
            <p:ph idx="4294967295"/>
          </p:nvPr>
        </p:nvSpPr>
        <p:spPr>
          <a:xfrm>
            <a:off x="3069583" y="2764325"/>
            <a:ext cx="2650332" cy="459760"/>
          </a:xfrm>
        </p:spPr>
        <p:txBody>
          <a:bodyPr>
            <a:noAutofit/>
          </a:bodyPr>
          <a:lstStyle/>
          <a:p>
            <a:pPr marL="0" indent="0" algn="ctr">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Must reside in San Bernardino or Riverside county</a:t>
            </a:r>
          </a:p>
          <a:p>
            <a:pPr marL="0" indent="0" algn="ctr">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C435B2A9-9B80-EE38-10D4-535882801E03}"/>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146B4BFE-5A20-70B8-9092-72ED2F463DDE}"/>
              </a:ext>
            </a:extLst>
          </p:cNvPr>
          <p:cNvPicPr>
            <a:picLocks noChangeAspect="1"/>
          </p:cNvPicPr>
          <p:nvPr/>
        </p:nvPicPr>
        <p:blipFill>
          <a:blip r:embed="rId3"/>
          <a:stretch>
            <a:fillRect/>
          </a:stretch>
        </p:blipFill>
        <p:spPr>
          <a:xfrm>
            <a:off x="10732169" y="336884"/>
            <a:ext cx="674647" cy="682090"/>
          </a:xfrm>
          <a:prstGeom prst="rect">
            <a:avLst/>
          </a:prstGeom>
        </p:spPr>
      </p:pic>
      <p:sp>
        <p:nvSpPr>
          <p:cNvPr id="4" name="Content Placeholder 7">
            <a:extLst>
              <a:ext uri="{FF2B5EF4-FFF2-40B4-BE49-F238E27FC236}">
                <a16:creationId xmlns:a16="http://schemas.microsoft.com/office/drawing/2014/main" id="{93F3F68C-1BEE-3D01-F904-6F2D1BD64D65}"/>
              </a:ext>
            </a:extLst>
          </p:cNvPr>
          <p:cNvSpPr txBox="1">
            <a:spLocks/>
          </p:cNvSpPr>
          <p:nvPr/>
        </p:nvSpPr>
        <p:spPr>
          <a:xfrm>
            <a:off x="7222331" y="2764325"/>
            <a:ext cx="3688556" cy="459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 (18-35-yrs) and not currently enrolled</a:t>
            </a:r>
          </a:p>
        </p:txBody>
      </p:sp>
      <p:sp>
        <p:nvSpPr>
          <p:cNvPr id="5" name="Content Placeholder 7">
            <a:extLst>
              <a:ext uri="{FF2B5EF4-FFF2-40B4-BE49-F238E27FC236}">
                <a16:creationId xmlns:a16="http://schemas.microsoft.com/office/drawing/2014/main" id="{292CBF96-503C-4A76-4ADF-7BBCE82BFB03}"/>
              </a:ext>
            </a:extLst>
          </p:cNvPr>
          <p:cNvSpPr txBox="1">
            <a:spLocks/>
          </p:cNvSpPr>
          <p:nvPr/>
        </p:nvSpPr>
        <p:spPr>
          <a:xfrm>
            <a:off x="2723041" y="4767180"/>
            <a:ext cx="2650332" cy="7966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Parent (36-65-yrs) of potential student aged 13–25-yrs</a:t>
            </a:r>
          </a:p>
        </p:txBody>
      </p:sp>
      <p:sp>
        <p:nvSpPr>
          <p:cNvPr id="6" name="Content Placeholder 7">
            <a:extLst>
              <a:ext uri="{FF2B5EF4-FFF2-40B4-BE49-F238E27FC236}">
                <a16:creationId xmlns:a16="http://schemas.microsoft.com/office/drawing/2014/main" id="{1C2B10A0-906B-B496-CAD0-A3167E0D0444}"/>
              </a:ext>
            </a:extLst>
          </p:cNvPr>
          <p:cNvSpPr txBox="1">
            <a:spLocks/>
          </p:cNvSpPr>
          <p:nvPr/>
        </p:nvSpPr>
        <p:spPr>
          <a:xfrm>
            <a:off x="7743825" y="3792174"/>
            <a:ext cx="3167062" cy="22104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solidFill>
                  <a:srgbClr val="28536B"/>
                </a:solidFill>
                <a:latin typeface="Open Sans" panose="020B0606030504020204" pitchFamily="34" charset="0"/>
                <a:ea typeface="Open Sans" panose="020B0606030504020204" pitchFamily="34" charset="0"/>
                <a:cs typeface="Open Sans" panose="020B0606030504020204" pitchFamily="34" charset="0"/>
              </a:rPr>
              <a:t>Representative sample </a:t>
            </a:r>
          </a:p>
          <a:p>
            <a:pPr marL="457200" lvl="1" indent="0" algn="ctr">
              <a:buFont typeface="Arial" panose="020B0604020202020204" pitchFamily="34" charset="0"/>
              <a:buNone/>
            </a:pPr>
            <a:r>
              <a:rPr lang="en-US" sz="1600">
                <a:solidFill>
                  <a:srgbClr val="0A7ABF"/>
                </a:solidFill>
                <a:latin typeface="Open Sans" panose="020B0606030504020204" pitchFamily="34" charset="0"/>
                <a:ea typeface="Open Sans" panose="020B0606030504020204" pitchFamily="34" charset="0"/>
                <a:cs typeface="Open Sans" panose="020B0606030504020204" pitchFamily="34" charset="0"/>
              </a:rPr>
              <a:t>Hispanic/Latinx, Race, Gender, Highest Ed completed, FAFSA (completed, incomplete, never, unfamiliar), HH income, Number of children in HH, Number of adults in HH, Living Wage (MCM)</a:t>
            </a:r>
          </a:p>
          <a:p>
            <a:pPr marL="0" indent="0" algn="ctr">
              <a:buFont typeface="Arial" panose="020B0604020202020204" pitchFamily="34" charset="0"/>
              <a:buNone/>
            </a:pPr>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23" name="Group 22">
            <a:extLst>
              <a:ext uri="{FF2B5EF4-FFF2-40B4-BE49-F238E27FC236}">
                <a16:creationId xmlns:a16="http://schemas.microsoft.com/office/drawing/2014/main" id="{C4A5F9FB-448E-1184-EF54-C659C1C267EF}"/>
              </a:ext>
            </a:extLst>
          </p:cNvPr>
          <p:cNvGrpSpPr/>
          <p:nvPr/>
        </p:nvGrpSpPr>
        <p:grpSpPr>
          <a:xfrm>
            <a:off x="1281113" y="4444538"/>
            <a:ext cx="1441928" cy="1441928"/>
            <a:chOff x="1281113" y="4444538"/>
            <a:chExt cx="1441928" cy="1441928"/>
          </a:xfrm>
        </p:grpSpPr>
        <p:sp>
          <p:nvSpPr>
            <p:cNvPr id="10" name="Oval 9">
              <a:extLst>
                <a:ext uri="{FF2B5EF4-FFF2-40B4-BE49-F238E27FC236}">
                  <a16:creationId xmlns:a16="http://schemas.microsoft.com/office/drawing/2014/main" id="{16A0A07B-19E3-AAFC-27A2-E7EEE6373C6D}"/>
                </a:ext>
              </a:extLst>
            </p:cNvPr>
            <p:cNvSpPr/>
            <p:nvPr/>
          </p:nvSpPr>
          <p:spPr>
            <a:xfrm>
              <a:off x="1281113" y="4444538"/>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amily with girl with solid fill">
              <a:extLst>
                <a:ext uri="{FF2B5EF4-FFF2-40B4-BE49-F238E27FC236}">
                  <a16:creationId xmlns:a16="http://schemas.microsoft.com/office/drawing/2014/main" id="{EFAD0FD8-20A2-346D-A9FC-B3A2EE8733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026" y="4649424"/>
              <a:ext cx="914400" cy="914400"/>
            </a:xfrm>
            <a:prstGeom prst="rect">
              <a:avLst/>
            </a:prstGeom>
          </p:spPr>
        </p:pic>
      </p:grpSp>
      <p:grpSp>
        <p:nvGrpSpPr>
          <p:cNvPr id="22" name="Group 21">
            <a:extLst>
              <a:ext uri="{FF2B5EF4-FFF2-40B4-BE49-F238E27FC236}">
                <a16:creationId xmlns:a16="http://schemas.microsoft.com/office/drawing/2014/main" id="{10861C70-E854-9CDC-279D-40BF62136F80}"/>
              </a:ext>
            </a:extLst>
          </p:cNvPr>
          <p:cNvGrpSpPr/>
          <p:nvPr/>
        </p:nvGrpSpPr>
        <p:grpSpPr>
          <a:xfrm>
            <a:off x="1627655" y="2424906"/>
            <a:ext cx="1441928" cy="1441928"/>
            <a:chOff x="1627655" y="2424906"/>
            <a:chExt cx="1441928" cy="1441928"/>
          </a:xfrm>
        </p:grpSpPr>
        <p:sp>
          <p:nvSpPr>
            <p:cNvPr id="9" name="Oval 8">
              <a:extLst>
                <a:ext uri="{FF2B5EF4-FFF2-40B4-BE49-F238E27FC236}">
                  <a16:creationId xmlns:a16="http://schemas.microsoft.com/office/drawing/2014/main" id="{A9855D64-FB96-6156-B8E3-B7D443ECDB5E}"/>
                </a:ext>
              </a:extLst>
            </p:cNvPr>
            <p:cNvSpPr/>
            <p:nvPr/>
          </p:nvSpPr>
          <p:spPr>
            <a:xfrm>
              <a:off x="1627655" y="2424906"/>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ap with pin with solid fill">
              <a:extLst>
                <a:ext uri="{FF2B5EF4-FFF2-40B4-BE49-F238E27FC236}">
                  <a16:creationId xmlns:a16="http://schemas.microsoft.com/office/drawing/2014/main" id="{4BE594B5-602D-FAF8-F9E1-E98F008D7E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1419" y="2623404"/>
              <a:ext cx="914400" cy="914400"/>
            </a:xfrm>
            <a:prstGeom prst="rect">
              <a:avLst/>
            </a:prstGeom>
          </p:spPr>
        </p:pic>
      </p:grpSp>
      <p:grpSp>
        <p:nvGrpSpPr>
          <p:cNvPr id="24" name="Group 23">
            <a:extLst>
              <a:ext uri="{FF2B5EF4-FFF2-40B4-BE49-F238E27FC236}">
                <a16:creationId xmlns:a16="http://schemas.microsoft.com/office/drawing/2014/main" id="{198DD469-438A-0D48-447D-EAAB3FFE8C40}"/>
              </a:ext>
            </a:extLst>
          </p:cNvPr>
          <p:cNvGrpSpPr/>
          <p:nvPr/>
        </p:nvGrpSpPr>
        <p:grpSpPr>
          <a:xfrm>
            <a:off x="8227177" y="1307485"/>
            <a:ext cx="1441928" cy="1441928"/>
            <a:chOff x="8227177" y="1307485"/>
            <a:chExt cx="1441928" cy="1441928"/>
          </a:xfrm>
        </p:grpSpPr>
        <p:sp>
          <p:nvSpPr>
            <p:cNvPr id="12" name="Oval 11">
              <a:extLst>
                <a:ext uri="{FF2B5EF4-FFF2-40B4-BE49-F238E27FC236}">
                  <a16:creationId xmlns:a16="http://schemas.microsoft.com/office/drawing/2014/main" id="{DEAB908F-2EFC-B530-3E18-E8E258F438DD}"/>
                </a:ext>
              </a:extLst>
            </p:cNvPr>
            <p:cNvSpPr/>
            <p:nvPr/>
          </p:nvSpPr>
          <p:spPr>
            <a:xfrm>
              <a:off x="8227177" y="1307485"/>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chool boy with solid fill">
              <a:extLst>
                <a:ext uri="{FF2B5EF4-FFF2-40B4-BE49-F238E27FC236}">
                  <a16:creationId xmlns:a16="http://schemas.microsoft.com/office/drawing/2014/main" id="{99B16029-BC0C-9AB3-44C5-4BC6F7BA10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0941" y="1565881"/>
              <a:ext cx="914400" cy="914400"/>
            </a:xfrm>
            <a:prstGeom prst="rect">
              <a:avLst/>
            </a:prstGeom>
          </p:spPr>
        </p:pic>
      </p:grpSp>
      <p:pic>
        <p:nvPicPr>
          <p:cNvPr id="19" name="Graphic 18" descr="Woman outline">
            <a:extLst>
              <a:ext uri="{FF2B5EF4-FFF2-40B4-BE49-F238E27FC236}">
                <a16:creationId xmlns:a16="http://schemas.microsoft.com/office/drawing/2014/main" id="{727820BB-46ED-E87A-7F52-28285110CC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2209" y="4649424"/>
            <a:ext cx="914400" cy="914400"/>
          </a:xfrm>
          <a:prstGeom prst="rect">
            <a:avLst/>
          </a:prstGeom>
        </p:spPr>
      </p:pic>
      <p:grpSp>
        <p:nvGrpSpPr>
          <p:cNvPr id="25" name="Group 24">
            <a:extLst>
              <a:ext uri="{FF2B5EF4-FFF2-40B4-BE49-F238E27FC236}">
                <a16:creationId xmlns:a16="http://schemas.microsoft.com/office/drawing/2014/main" id="{C10E2229-AF6F-2C59-9BB9-9EB3A451F9B4}"/>
              </a:ext>
            </a:extLst>
          </p:cNvPr>
          <p:cNvGrpSpPr/>
          <p:nvPr/>
        </p:nvGrpSpPr>
        <p:grpSpPr>
          <a:xfrm>
            <a:off x="6853913" y="4430177"/>
            <a:ext cx="1441928" cy="1441928"/>
            <a:chOff x="6853913" y="4430177"/>
            <a:chExt cx="1441928" cy="1441928"/>
          </a:xfrm>
        </p:grpSpPr>
        <p:sp>
          <p:nvSpPr>
            <p:cNvPr id="13" name="Oval 12">
              <a:extLst>
                <a:ext uri="{FF2B5EF4-FFF2-40B4-BE49-F238E27FC236}">
                  <a16:creationId xmlns:a16="http://schemas.microsoft.com/office/drawing/2014/main" id="{DB3441CD-1D6D-E6AF-3E4B-343A7DEA0A61}"/>
                </a:ext>
              </a:extLst>
            </p:cNvPr>
            <p:cNvSpPr/>
            <p:nvPr/>
          </p:nvSpPr>
          <p:spPr>
            <a:xfrm>
              <a:off x="6853913" y="4430177"/>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an with solid fill">
              <a:extLst>
                <a:ext uri="{FF2B5EF4-FFF2-40B4-BE49-F238E27FC236}">
                  <a16:creationId xmlns:a16="http://schemas.microsoft.com/office/drawing/2014/main" id="{DE591E03-0733-C3E2-DB62-F925C19BE8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01940" y="4649424"/>
              <a:ext cx="914400" cy="914400"/>
            </a:xfrm>
            <a:prstGeom prst="rect">
              <a:avLst/>
            </a:prstGeom>
          </p:spPr>
        </p:pic>
      </p:grpSp>
      <p:pic>
        <p:nvPicPr>
          <p:cNvPr id="30" name="Graphic 29" descr="Checkmark with solid fill">
            <a:extLst>
              <a:ext uri="{FF2B5EF4-FFF2-40B4-BE49-F238E27FC236}">
                <a16:creationId xmlns:a16="http://schemas.microsoft.com/office/drawing/2014/main" id="{003828DB-B4A3-0C0D-F256-3409007508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92079" y="2398828"/>
            <a:ext cx="416156" cy="416156"/>
          </a:xfrm>
          <a:prstGeom prst="rect">
            <a:avLst/>
          </a:prstGeom>
        </p:spPr>
      </p:pic>
      <p:pic>
        <p:nvPicPr>
          <p:cNvPr id="31" name="Graphic 30" descr="Checkmark with solid fill">
            <a:extLst>
              <a:ext uri="{FF2B5EF4-FFF2-40B4-BE49-F238E27FC236}">
                <a16:creationId xmlns:a16="http://schemas.microsoft.com/office/drawing/2014/main" id="{092B1DA5-F632-D6B4-62BC-A93B76529D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62236" y="4260263"/>
            <a:ext cx="416156" cy="416156"/>
          </a:xfrm>
          <a:prstGeom prst="rect">
            <a:avLst/>
          </a:prstGeom>
        </p:spPr>
      </p:pic>
      <p:pic>
        <p:nvPicPr>
          <p:cNvPr id="32" name="Graphic 31" descr="Checkmark with solid fill">
            <a:extLst>
              <a:ext uri="{FF2B5EF4-FFF2-40B4-BE49-F238E27FC236}">
                <a16:creationId xmlns:a16="http://schemas.microsoft.com/office/drawing/2014/main" id="{8558067F-0EE1-9CAB-F710-97F95F2697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5520" y="2691443"/>
            <a:ext cx="416156" cy="416156"/>
          </a:xfrm>
          <a:prstGeom prst="rect">
            <a:avLst/>
          </a:prstGeom>
        </p:spPr>
      </p:pic>
      <p:pic>
        <p:nvPicPr>
          <p:cNvPr id="33" name="Graphic 32" descr="Checkmark with solid fill">
            <a:extLst>
              <a:ext uri="{FF2B5EF4-FFF2-40B4-BE49-F238E27FC236}">
                <a16:creationId xmlns:a16="http://schemas.microsoft.com/office/drawing/2014/main" id="{207BE7DF-EAC2-83CD-25DC-5385C9F4EA4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5747" y="3741146"/>
            <a:ext cx="416156" cy="416156"/>
          </a:xfrm>
          <a:prstGeom prst="rect">
            <a:avLst/>
          </a:prstGeom>
        </p:spPr>
      </p:pic>
      <p:sp>
        <p:nvSpPr>
          <p:cNvPr id="7" name="Title 1">
            <a:extLst>
              <a:ext uri="{FF2B5EF4-FFF2-40B4-BE49-F238E27FC236}">
                <a16:creationId xmlns:a16="http://schemas.microsoft.com/office/drawing/2014/main" id="{6979460C-B676-471D-FA3A-6DC3ACC815E7}"/>
              </a:ext>
            </a:extLst>
          </p:cNvPr>
          <p:cNvSpPr txBox="1">
            <a:spLocks/>
          </p:cNvSpPr>
          <p:nvPr/>
        </p:nvSpPr>
        <p:spPr>
          <a:xfrm>
            <a:off x="429148" y="782365"/>
            <a:ext cx="7334250" cy="1270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STUDY GENERAL REQUIREMENTS</a:t>
            </a:r>
          </a:p>
        </p:txBody>
      </p:sp>
    </p:spTree>
    <p:extLst>
      <p:ext uri="{BB962C8B-B14F-4D97-AF65-F5344CB8AC3E}">
        <p14:creationId xmlns:p14="http://schemas.microsoft.com/office/powerpoint/2010/main" val="190608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123192209"/>
              </p:ext>
            </p:extLst>
          </p:nvPr>
        </p:nvGraphicFramePr>
        <p:xfrm>
          <a:off x="1072662" y="1729749"/>
          <a:ext cx="7930660" cy="447710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500" dirty="0">
                <a:solidFill>
                  <a:srgbClr val="0A7ABF"/>
                </a:solidFill>
                <a:latin typeface="Open Sans" panose="020B0606030504020204" pitchFamily="34" charset="0"/>
                <a:ea typeface="Open Sans" panose="020B0606030504020204" pitchFamily="34" charset="0"/>
                <a:cs typeface="Open Sans" panose="020B0606030504020204" pitchFamily="34" charset="0"/>
              </a:rPr>
              <a:t>Awareness of Low-Income Eligibility for Free Tuition</a:t>
            </a:r>
          </a:p>
        </p:txBody>
      </p:sp>
      <p:sp>
        <p:nvSpPr>
          <p:cNvPr id="8" name="TextBox 7">
            <a:extLst>
              <a:ext uri="{FF2B5EF4-FFF2-40B4-BE49-F238E27FC236}">
                <a16:creationId xmlns:a16="http://schemas.microsoft.com/office/drawing/2014/main" id="{FCC92F92-E848-39FE-7ED5-D80434410B14}"/>
              </a:ext>
            </a:extLst>
          </p:cNvPr>
          <p:cNvSpPr txBox="1"/>
          <p:nvPr/>
        </p:nvSpPr>
        <p:spPr>
          <a:xfrm>
            <a:off x="7945374" y="2217402"/>
            <a:ext cx="2786795" cy="3785652"/>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half of the participants are not aware that households whose income is below $20,000 would likely get free tuition at any public college or university.</a:t>
            </a:r>
          </a:p>
        </p:txBody>
      </p:sp>
      <p:sp>
        <p:nvSpPr>
          <p:cNvPr id="9" name="Title 1">
            <a:extLst>
              <a:ext uri="{FF2B5EF4-FFF2-40B4-BE49-F238E27FC236}">
                <a16:creationId xmlns:a16="http://schemas.microsoft.com/office/drawing/2014/main" id="{B0E27603-5AC2-6504-E79D-832F6C21413F}"/>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547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B0792-9E0E-FA40-8669-3E58B345470C}"/>
              </a:ext>
            </a:extLst>
          </p:cNvPr>
          <p:cNvSpPr>
            <a:spLocks noGrp="1"/>
          </p:cNvSpPr>
          <p:nvPr>
            <p:ph idx="4294967295"/>
          </p:nvPr>
        </p:nvSpPr>
        <p:spPr>
          <a:xfrm>
            <a:off x="726789" y="834828"/>
            <a:ext cx="10656988" cy="1035536"/>
          </a:xfrm>
        </p:spPr>
        <p:txBody>
          <a:bodyPr>
            <a:normAutofit/>
          </a:bodyPr>
          <a:lstStyle/>
          <a:p>
            <a:pPr marL="0" indent="0">
              <a:buNone/>
            </a:pP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Recommended </a:t>
            </a:r>
            <a:r>
              <a:rPr lang="en-US" sz="2800">
                <a:solidFill>
                  <a:srgbClr val="F55822"/>
                </a:solidFill>
                <a:latin typeface="Open Sans" panose="020B0606030504020204" pitchFamily="34" charset="0"/>
                <a:ea typeface="Open Sans" panose="020B0606030504020204" pitchFamily="34" charset="0"/>
                <a:cs typeface="Open Sans" panose="020B0606030504020204" pitchFamily="34" charset="0"/>
              </a:rPr>
              <a:t>Action Items </a:t>
            </a:r>
            <a:r>
              <a:rPr lang="en-US" sz="2800" b="1">
                <a:solidFill>
                  <a:srgbClr val="0A7ABF"/>
                </a:solidFill>
                <a:latin typeface="Open Sans" panose="020B0606030504020204" pitchFamily="34" charset="0"/>
                <a:ea typeface="Open Sans" panose="020B0606030504020204" pitchFamily="34" charset="0"/>
                <a:cs typeface="Open Sans" panose="020B0606030504020204" pitchFamily="34" charset="0"/>
              </a:rPr>
              <a:t>to positively impact college-going in the IE</a:t>
            </a:r>
            <a:endParaRPr lang="en-US" sz="280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7D4C76DF-1EE7-2CC8-31CE-64B282B74F3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00925278-FCA6-0796-6353-0B326C3EFACA}"/>
              </a:ext>
            </a:extLst>
          </p:cNvPr>
          <p:cNvPicPr>
            <a:picLocks noChangeAspect="1"/>
          </p:cNvPicPr>
          <p:nvPr/>
        </p:nvPicPr>
        <p:blipFill>
          <a:blip r:embed="rId3"/>
          <a:stretch>
            <a:fillRect/>
          </a:stretch>
        </p:blipFill>
        <p:spPr>
          <a:xfrm>
            <a:off x="10732169" y="336884"/>
            <a:ext cx="674647" cy="682090"/>
          </a:xfrm>
          <a:prstGeom prst="rect">
            <a:avLst/>
          </a:prstGeom>
        </p:spPr>
      </p:pic>
      <p:sp>
        <p:nvSpPr>
          <p:cNvPr id="5" name="Rectangle 4">
            <a:extLst>
              <a:ext uri="{FF2B5EF4-FFF2-40B4-BE49-F238E27FC236}">
                <a16:creationId xmlns:a16="http://schemas.microsoft.com/office/drawing/2014/main" id="{54C481A0-1C7C-9994-AEB4-B6A45179A53D}"/>
              </a:ext>
            </a:extLst>
          </p:cNvPr>
          <p:cNvSpPr/>
          <p:nvPr/>
        </p:nvSpPr>
        <p:spPr>
          <a:xfrm>
            <a:off x="470695" y="2614027"/>
            <a:ext cx="2754923" cy="3762878"/>
          </a:xfrm>
          <a:prstGeom prst="rect">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dirty="0">
                <a:solidFill>
                  <a:schemeClr val="bg1"/>
                </a:solidFill>
                <a:latin typeface="Open Sans"/>
                <a:ea typeface="Open Sans"/>
                <a:cs typeface="Open Sans"/>
              </a:rPr>
              <a:t>HIGHLIGHT</a:t>
            </a:r>
          </a:p>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800" dirty="0">
                <a:latin typeface="Neue Haas Grotesk Text Pro"/>
              </a:rPr>
              <a:t>How</a:t>
            </a:r>
            <a:r>
              <a:rPr lang="en-US" sz="1800" dirty="0"/>
              <a:t> higher ed </a:t>
            </a:r>
            <a:r>
              <a:rPr lang="en-US" sz="1800" dirty="0">
                <a:latin typeface="Neue Haas Grotesk Text Pro"/>
              </a:rPr>
              <a:t>improves</a:t>
            </a:r>
            <a:r>
              <a:rPr lang="en-US" sz="1800" dirty="0"/>
              <a:t> job prospects – we must better communicate potential </a:t>
            </a:r>
            <a:r>
              <a:rPr lang="en-US" sz="1800" dirty="0">
                <a:latin typeface="Neue Haas Grotesk Text Pro"/>
              </a:rPr>
              <a:t>career pathways.</a:t>
            </a:r>
            <a:r>
              <a:rPr lang="en-US" dirty="0"/>
              <a:t> </a:t>
            </a:r>
            <a:br>
              <a:rPr lang="en-US" dirty="0"/>
            </a:br>
            <a:endParaRPr lang="en-US" b="1"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dirty="0">
                <a:latin typeface="Neue Haas Grotesk Text Pro"/>
              </a:rPr>
              <a:t>Close</a:t>
            </a:r>
            <a:r>
              <a:rPr lang="en-US" sz="1800" dirty="0">
                <a:latin typeface="Neue Haas Grotesk Text Pro"/>
              </a:rPr>
              <a:t> to home options.</a:t>
            </a:r>
            <a:endParaRPr lang="en-US" sz="1800" b="1" i="0" kern="1200" dirty="0">
              <a:latin typeface="Open Sans" panose="020B0606030504020204" pitchFamily="34" charset="0"/>
              <a:ea typeface="Open Sans" panose="020B0606030504020204" pitchFamily="34" charset="0"/>
              <a:cs typeface="Open Sans" panose="020B0606030504020204" pitchFamily="34" charset="0"/>
            </a:endParaRPr>
          </a:p>
          <a:p>
            <a:pPr algn="ctr"/>
            <a:endParaRPr lang="en-US" dirty="0"/>
          </a:p>
        </p:txBody>
      </p:sp>
      <p:sp>
        <p:nvSpPr>
          <p:cNvPr id="6" name="Rectangle 5">
            <a:extLst>
              <a:ext uri="{FF2B5EF4-FFF2-40B4-BE49-F238E27FC236}">
                <a16:creationId xmlns:a16="http://schemas.microsoft.com/office/drawing/2014/main" id="{E9BBD7E1-48EB-23C2-3FED-B04D451783FD}"/>
              </a:ext>
            </a:extLst>
          </p:cNvPr>
          <p:cNvSpPr/>
          <p:nvPr/>
        </p:nvSpPr>
        <p:spPr>
          <a:xfrm>
            <a:off x="3300360" y="2614027"/>
            <a:ext cx="2754923" cy="3762878"/>
          </a:xfrm>
          <a:prstGeom prst="rect">
            <a:avLst/>
          </a:prstGeom>
          <a:solidFill>
            <a:srgbClr val="2853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a:latin typeface="Open Sans" panose="020B0606030504020204" pitchFamily="34" charset="0"/>
              <a:ea typeface="Open Sans" panose="020B0606030504020204" pitchFamily="34" charset="0"/>
              <a:cs typeface="Open Sans" panose="020B0606030504020204" pitchFamily="34" charset="0"/>
            </a:endParaRPr>
          </a:p>
          <a:p>
            <a:pPr algn="ctr"/>
            <a:r>
              <a:rPr lang="en-US" sz="2400" b="1">
                <a:latin typeface="Open Sans" panose="020B0606030504020204" pitchFamily="34" charset="0"/>
                <a:ea typeface="Open Sans" panose="020B0606030504020204" pitchFamily="34" charset="0"/>
                <a:cs typeface="Open Sans" panose="020B0606030504020204" pitchFamily="34" charset="0"/>
              </a:rPr>
              <a:t>COMMUNICATE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Low-income households receive low/no cost tuition. </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Pros &amp; cons of college/university choices based on both short-term finances AND long-term goals.</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7" name="Rectangle 6">
            <a:extLst>
              <a:ext uri="{FF2B5EF4-FFF2-40B4-BE49-F238E27FC236}">
                <a16:creationId xmlns:a16="http://schemas.microsoft.com/office/drawing/2014/main" id="{BEB9EB76-49A7-B2C7-1E56-0044C6D58492}"/>
              </a:ext>
            </a:extLst>
          </p:cNvPr>
          <p:cNvSpPr/>
          <p:nvPr/>
        </p:nvSpPr>
        <p:spPr>
          <a:xfrm>
            <a:off x="6130025" y="2618510"/>
            <a:ext cx="2754923" cy="3762878"/>
          </a:xfrm>
          <a:prstGeom prst="rect">
            <a:avLst/>
          </a:prstGeom>
          <a:solidFill>
            <a:srgbClr val="EB8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LEVERAGE</a:t>
            </a:r>
          </a:p>
          <a:p>
            <a:pPr algn="ctr"/>
            <a:endParaRPr lang="en-US">
              <a:latin typeface="Neue Haas Grotesk Text Pro"/>
              <a:cs typeface="Calibri"/>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Parents and their influence on children.</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1800" b="0" i="0" kern="1200">
                <a:latin typeface="Open Sans" panose="020B0606030504020204" pitchFamily="34" charset="0"/>
                <a:ea typeface="Open Sans" panose="020B0606030504020204" pitchFamily="34" charset="0"/>
                <a:cs typeface="Open Sans" panose="020B0606030504020204" pitchFamily="34" charset="0"/>
              </a:rPr>
              <a:t>Benefit of being able to live at (or close to) home.</a:t>
            </a: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sz="1800" b="0" i="0" kern="1200">
              <a:latin typeface="Open Sans" panose="020B0606030504020204" pitchFamily="34" charset="0"/>
              <a:ea typeface="Open Sans" panose="020B0606030504020204" pitchFamily="34" charset="0"/>
              <a:cs typeface="Open Sans" panose="020B0606030504020204" pitchFamily="34" charset="0"/>
            </a:endParaRPr>
          </a:p>
          <a:p>
            <a:pPr algn="ctr"/>
            <a:endParaRPr lang="en-US"/>
          </a:p>
        </p:txBody>
      </p:sp>
      <p:sp>
        <p:nvSpPr>
          <p:cNvPr id="9" name="Rectangle 8">
            <a:extLst>
              <a:ext uri="{FF2B5EF4-FFF2-40B4-BE49-F238E27FC236}">
                <a16:creationId xmlns:a16="http://schemas.microsoft.com/office/drawing/2014/main" id="{46BFC69E-1D9B-9A7A-72DF-06F3402DD632}"/>
              </a:ext>
            </a:extLst>
          </p:cNvPr>
          <p:cNvSpPr/>
          <p:nvPr/>
        </p:nvSpPr>
        <p:spPr>
          <a:xfrm>
            <a:off x="8959690" y="2618510"/>
            <a:ext cx="2754923" cy="3762878"/>
          </a:xfrm>
          <a:prstGeom prst="rect">
            <a:avLst/>
          </a:prstGeom>
          <a:solidFill>
            <a:srgbClr val="0A7A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b="1" i="0" kern="1200">
              <a:latin typeface="Open Sans" panose="020B0606030504020204" pitchFamily="34" charset="0"/>
              <a:ea typeface="Open Sans" panose="020B0606030504020204" pitchFamily="34" charset="0"/>
              <a:cs typeface="Open Sans" panose="020B0606030504020204" pitchFamily="34" charset="0"/>
            </a:endParaRPr>
          </a:p>
          <a:p>
            <a:pPr algn="ctr"/>
            <a:r>
              <a:rPr lang="en-US" sz="2400" b="1" i="0" kern="1200">
                <a:latin typeface="Open Sans" panose="020B0606030504020204" pitchFamily="34" charset="0"/>
                <a:ea typeface="Open Sans" panose="020B0606030504020204" pitchFamily="34" charset="0"/>
                <a:cs typeface="Open Sans" panose="020B0606030504020204" pitchFamily="34" charset="0"/>
              </a:rPr>
              <a:t>SUPPORT</a:t>
            </a:r>
          </a:p>
          <a:p>
            <a:pPr algn="ctr"/>
            <a:endParaRPr lang="en-US">
              <a:latin typeface="Neue Haas Grotesk Text Pro"/>
              <a:cs typeface="Calibri"/>
            </a:endParaRPr>
          </a:p>
          <a:p>
            <a:pPr algn="ctr"/>
            <a:r>
              <a:rPr lang="en-US">
                <a:latin typeface="Open Sans"/>
                <a:ea typeface="Open Sans"/>
                <a:cs typeface="Open Sans"/>
              </a:rPr>
              <a:t>Increased</a:t>
            </a:r>
            <a:r>
              <a:rPr lang="en-US" sz="1800" b="0" i="0" kern="1200">
                <a:latin typeface="Open Sans"/>
                <a:ea typeface="Open Sans"/>
                <a:cs typeface="Open Sans"/>
              </a:rPr>
              <a:t> student academic confidence and reduce fear with on-campus support services information (e.g., tutoring).</a:t>
            </a:r>
          </a:p>
          <a:p>
            <a:pPr algn="ctr"/>
            <a:endParaRPr lang="en-US"/>
          </a:p>
        </p:txBody>
      </p:sp>
      <p:sp>
        <p:nvSpPr>
          <p:cNvPr id="10" name="Oval 9">
            <a:extLst>
              <a:ext uri="{FF2B5EF4-FFF2-40B4-BE49-F238E27FC236}">
                <a16:creationId xmlns:a16="http://schemas.microsoft.com/office/drawing/2014/main" id="{A2562206-43E8-C836-3FCB-ADD91654DFCA}"/>
              </a:ext>
            </a:extLst>
          </p:cNvPr>
          <p:cNvSpPr/>
          <p:nvPr/>
        </p:nvSpPr>
        <p:spPr>
          <a:xfrm>
            <a:off x="1427143" y="2031424"/>
            <a:ext cx="842026" cy="842026"/>
          </a:xfrm>
          <a:prstGeom prst="ellipse">
            <a:avLst/>
          </a:prstGeom>
          <a:solidFill>
            <a:schemeClr val="bg1"/>
          </a:solidFill>
          <a:ln w="9525">
            <a:solidFill>
              <a:srgbClr val="F558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338F02-5536-DF55-E7CE-6C1B46160684}"/>
              </a:ext>
            </a:extLst>
          </p:cNvPr>
          <p:cNvSpPr/>
          <p:nvPr/>
        </p:nvSpPr>
        <p:spPr>
          <a:xfrm>
            <a:off x="4256809" y="2006160"/>
            <a:ext cx="842026" cy="842026"/>
          </a:xfrm>
          <a:prstGeom prst="ellipse">
            <a:avLst/>
          </a:prstGeom>
          <a:solidFill>
            <a:schemeClr val="bg1"/>
          </a:solidFill>
          <a:ln w="9525">
            <a:solidFill>
              <a:srgbClr val="2853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524C9A-F408-5FCB-B5BF-7DC0965A996A}"/>
              </a:ext>
            </a:extLst>
          </p:cNvPr>
          <p:cNvSpPr/>
          <p:nvPr/>
        </p:nvSpPr>
        <p:spPr>
          <a:xfrm>
            <a:off x="7071193" y="2031424"/>
            <a:ext cx="842026" cy="842026"/>
          </a:xfrm>
          <a:prstGeom prst="ellipse">
            <a:avLst/>
          </a:prstGeom>
          <a:solidFill>
            <a:schemeClr val="bg1"/>
          </a:solidFill>
          <a:ln w="9525">
            <a:solidFill>
              <a:srgbClr val="EB85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1AA18BB-8F21-751D-B8D5-145E5AAE11EB}"/>
              </a:ext>
            </a:extLst>
          </p:cNvPr>
          <p:cNvSpPr/>
          <p:nvPr/>
        </p:nvSpPr>
        <p:spPr>
          <a:xfrm>
            <a:off x="9914352" y="2031424"/>
            <a:ext cx="842026" cy="842026"/>
          </a:xfrm>
          <a:prstGeom prst="ellipse">
            <a:avLst/>
          </a:prstGeom>
          <a:solidFill>
            <a:schemeClr val="bg1"/>
          </a:solidFill>
          <a:ln w="9525">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ights On outline">
            <a:extLst>
              <a:ext uri="{FF2B5EF4-FFF2-40B4-BE49-F238E27FC236}">
                <a16:creationId xmlns:a16="http://schemas.microsoft.com/office/drawing/2014/main" id="{CD9D8DC2-D760-6D74-DC13-FFC6F29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5394" y="2119836"/>
            <a:ext cx="665201" cy="665201"/>
          </a:xfrm>
          <a:prstGeom prst="rect">
            <a:avLst/>
          </a:prstGeom>
        </p:spPr>
      </p:pic>
      <p:pic>
        <p:nvPicPr>
          <p:cNvPr id="19" name="Graphic 18" descr="Megaphone outline">
            <a:extLst>
              <a:ext uri="{FF2B5EF4-FFF2-40B4-BE49-F238E27FC236}">
                <a16:creationId xmlns:a16="http://schemas.microsoft.com/office/drawing/2014/main" id="{BD1C5150-C172-DB43-F43E-EC05E40F37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88693" y="2164202"/>
            <a:ext cx="576468" cy="576468"/>
          </a:xfrm>
          <a:prstGeom prst="rect">
            <a:avLst/>
          </a:prstGeom>
        </p:spPr>
      </p:pic>
      <p:pic>
        <p:nvPicPr>
          <p:cNvPr id="21" name="Graphic 20" descr="Family with girl outline">
            <a:extLst>
              <a:ext uri="{FF2B5EF4-FFF2-40B4-BE49-F238E27FC236}">
                <a16:creationId xmlns:a16="http://schemas.microsoft.com/office/drawing/2014/main" id="{1F10AA45-D24F-761F-67A5-07555A1D3B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7553" y="2216411"/>
            <a:ext cx="499866" cy="499866"/>
          </a:xfrm>
          <a:prstGeom prst="rect">
            <a:avLst/>
          </a:prstGeom>
        </p:spPr>
      </p:pic>
      <p:pic>
        <p:nvPicPr>
          <p:cNvPr id="23" name="Graphic 22" descr="Information outline">
            <a:extLst>
              <a:ext uri="{FF2B5EF4-FFF2-40B4-BE49-F238E27FC236}">
                <a16:creationId xmlns:a16="http://schemas.microsoft.com/office/drawing/2014/main" id="{7B06440E-BFAB-B4C5-B532-722130921F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6521" y="2127350"/>
            <a:ext cx="657687" cy="657687"/>
          </a:xfrm>
          <a:prstGeom prst="rect">
            <a:avLst/>
          </a:prstGeom>
        </p:spPr>
      </p:pic>
      <p:sp>
        <p:nvSpPr>
          <p:cNvPr id="14" name="Title 1">
            <a:extLst>
              <a:ext uri="{FF2B5EF4-FFF2-40B4-BE49-F238E27FC236}">
                <a16:creationId xmlns:a16="http://schemas.microsoft.com/office/drawing/2014/main" id="{92B20563-C427-F296-75FA-D67951A14A93}"/>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942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1AFCAC-19C1-CE88-726E-DB4BEA8456DC}"/>
              </a:ext>
            </a:extLst>
          </p:cNvPr>
          <p:cNvSpPr/>
          <p:nvPr/>
        </p:nvSpPr>
        <p:spPr>
          <a:xfrm>
            <a:off x="471345" y="1436414"/>
            <a:ext cx="11291505" cy="5099362"/>
          </a:xfrm>
          <a:prstGeom prst="rect">
            <a:avLst/>
          </a:prstGeom>
          <a:solidFill>
            <a:srgbClr val="28536B">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78000-BB50-4FA9-3C93-2D979828BFE1}"/>
              </a:ext>
            </a:extLst>
          </p:cNvPr>
          <p:cNvSpPr>
            <a:spLocks noGrp="1"/>
          </p:cNvSpPr>
          <p:nvPr>
            <p:ph type="title" idx="4294967295"/>
          </p:nvPr>
        </p:nvSpPr>
        <p:spPr>
          <a:xfrm>
            <a:off x="429148" y="782365"/>
            <a:ext cx="7334250" cy="1270000"/>
          </a:xfrm>
        </p:spPr>
        <p:txBody>
          <a:bodyPr>
            <a:normAutofit/>
          </a:body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METHODOLOGICAL OVERVIEW</a:t>
            </a:r>
          </a:p>
        </p:txBody>
      </p:sp>
      <p:sp>
        <p:nvSpPr>
          <p:cNvPr id="3" name="Text Placeholder 2">
            <a:extLst>
              <a:ext uri="{FF2B5EF4-FFF2-40B4-BE49-F238E27FC236}">
                <a16:creationId xmlns:a16="http://schemas.microsoft.com/office/drawing/2014/main" id="{20B687BB-BE1B-00C6-723C-48E739AB3CB7}"/>
              </a:ext>
            </a:extLst>
          </p:cNvPr>
          <p:cNvSpPr>
            <a:spLocks noGrp="1"/>
          </p:cNvSpPr>
          <p:nvPr>
            <p:ph type="body" idx="4294967295"/>
          </p:nvPr>
        </p:nvSpPr>
        <p:spPr>
          <a:xfrm>
            <a:off x="1242913" y="1609051"/>
            <a:ext cx="3078350" cy="823913"/>
          </a:xfrm>
        </p:spPr>
        <p:txBody>
          <a:bodyPr>
            <a:normAutofit/>
          </a:bodyPr>
          <a:lstStyle/>
          <a:p>
            <a:pPr marL="0" indent="0">
              <a:buNone/>
            </a:pPr>
            <a:r>
              <a:rPr lang="en-US" b="1">
                <a:solidFill>
                  <a:srgbClr val="08B2E3"/>
                </a:solidFill>
                <a:latin typeface="Open Sans" panose="020B0606030504020204" pitchFamily="34" charset="0"/>
                <a:ea typeface="Open Sans" panose="020B0606030504020204" pitchFamily="34" charset="0"/>
                <a:cs typeface="Open Sans" panose="020B0606030504020204" pitchFamily="34" charset="0"/>
              </a:rPr>
              <a:t>Quantitative Study</a:t>
            </a:r>
          </a:p>
        </p:txBody>
      </p:sp>
      <p:sp>
        <p:nvSpPr>
          <p:cNvPr id="4" name="Content Placeholder 3">
            <a:extLst>
              <a:ext uri="{FF2B5EF4-FFF2-40B4-BE49-F238E27FC236}">
                <a16:creationId xmlns:a16="http://schemas.microsoft.com/office/drawing/2014/main" id="{1FA050BB-F264-1752-ACF0-605266196180}"/>
              </a:ext>
            </a:extLst>
          </p:cNvPr>
          <p:cNvSpPr>
            <a:spLocks noGrp="1"/>
          </p:cNvSpPr>
          <p:nvPr>
            <p:ph sz="half" idx="4294967295"/>
          </p:nvPr>
        </p:nvSpPr>
        <p:spPr>
          <a:xfrm>
            <a:off x="1591514" y="2027289"/>
            <a:ext cx="2729749" cy="437272"/>
          </a:xfrm>
        </p:spPr>
        <p:txBody>
          <a:bodyPr>
            <a:norm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May 19-31, 2023</a:t>
            </a:r>
          </a:p>
          <a:p>
            <a:pPr marL="0" indent="0">
              <a:buNone/>
            </a:pPr>
            <a:endPar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D1BF9907-9499-5779-F959-7F154C017FF5}"/>
              </a:ext>
            </a:extLst>
          </p:cNvPr>
          <p:cNvSpPr>
            <a:spLocks noGrp="1"/>
          </p:cNvSpPr>
          <p:nvPr>
            <p:ph type="body" sz="quarter" idx="4294967295"/>
          </p:nvPr>
        </p:nvSpPr>
        <p:spPr>
          <a:xfrm>
            <a:off x="6377157" y="1591842"/>
            <a:ext cx="5238750" cy="524005"/>
          </a:xfrm>
        </p:spPr>
        <p:txBody>
          <a:bodyPr>
            <a:normAutofit fontScale="92500"/>
          </a:bodyPr>
          <a:lstStyle/>
          <a:p>
            <a:pPr marL="0" indent="0">
              <a:buNone/>
            </a:pPr>
            <a:r>
              <a:rPr lang="en-US" sz="2600" b="1">
                <a:solidFill>
                  <a:srgbClr val="08B2E3"/>
                </a:solidFill>
                <a:latin typeface="Open Sans" panose="020B0606030504020204" pitchFamily="34" charset="0"/>
                <a:ea typeface="Open Sans" panose="020B0606030504020204" pitchFamily="34" charset="0"/>
                <a:cs typeface="Open Sans" panose="020B0606030504020204" pitchFamily="34" charset="0"/>
              </a:rPr>
              <a:t>Multimodal</a:t>
            </a:r>
            <a:r>
              <a:rPr lang="en-US" sz="2800" b="1">
                <a:solidFill>
                  <a:srgbClr val="08B2E3"/>
                </a:solidFill>
                <a:latin typeface="Open Sans" panose="020B0606030504020204" pitchFamily="34" charset="0"/>
                <a:ea typeface="Open Sans" panose="020B0606030504020204" pitchFamily="34" charset="0"/>
                <a:cs typeface="Open Sans" panose="020B0606030504020204" pitchFamily="34" charset="0"/>
              </a:rPr>
              <a:t> Cognitive Method</a:t>
            </a:r>
          </a:p>
        </p:txBody>
      </p:sp>
      <p:sp>
        <p:nvSpPr>
          <p:cNvPr id="6" name="Content Placeholder 5">
            <a:extLst>
              <a:ext uri="{FF2B5EF4-FFF2-40B4-BE49-F238E27FC236}">
                <a16:creationId xmlns:a16="http://schemas.microsoft.com/office/drawing/2014/main" id="{339CBBA3-7C92-6863-5609-231FB49CC517}"/>
              </a:ext>
            </a:extLst>
          </p:cNvPr>
          <p:cNvSpPr>
            <a:spLocks noGrp="1"/>
          </p:cNvSpPr>
          <p:nvPr>
            <p:ph sz="quarter" idx="4294967295"/>
          </p:nvPr>
        </p:nvSpPr>
        <p:spPr>
          <a:xfrm>
            <a:off x="8754593" y="2027289"/>
            <a:ext cx="2615711" cy="495786"/>
          </a:xfrm>
        </p:spPr>
        <p:txBody>
          <a:bodyPr>
            <a:noAutofit/>
          </a:bodyPr>
          <a:lstStyle/>
          <a:p>
            <a:pPr marL="0" indent="0" algn="r">
              <a:buNone/>
            </a:pPr>
            <a:r>
              <a:rPr lang="en-US" sz="1600">
                <a:solidFill>
                  <a:srgbClr val="F1582D"/>
                </a:solidFill>
                <a:latin typeface="Open Sans" panose="020B0606030504020204" pitchFamily="34" charset="0"/>
                <a:ea typeface="Open Sans" panose="020B0606030504020204" pitchFamily="34" charset="0"/>
                <a:cs typeface="Open Sans" panose="020B0606030504020204" pitchFamily="34" charset="0"/>
              </a:rPr>
              <a:t>June 13-15, 2023</a:t>
            </a:r>
          </a:p>
        </p:txBody>
      </p:sp>
      <p:sp>
        <p:nvSpPr>
          <p:cNvPr id="7" name="Rectangle 6">
            <a:extLst>
              <a:ext uri="{FF2B5EF4-FFF2-40B4-BE49-F238E27FC236}">
                <a16:creationId xmlns:a16="http://schemas.microsoft.com/office/drawing/2014/main" id="{74D58083-D746-10C7-A79B-3BE58A82BF14}"/>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98249440-1515-61CC-28B3-08F360CACF75}"/>
              </a:ext>
            </a:extLst>
          </p:cNvPr>
          <p:cNvPicPr>
            <a:picLocks noChangeAspect="1"/>
          </p:cNvPicPr>
          <p:nvPr/>
        </p:nvPicPr>
        <p:blipFill>
          <a:blip r:embed="rId3"/>
          <a:stretch>
            <a:fillRect/>
          </a:stretch>
        </p:blipFill>
        <p:spPr>
          <a:xfrm>
            <a:off x="10732169" y="336884"/>
            <a:ext cx="674647" cy="682090"/>
          </a:xfrm>
          <a:prstGeom prst="rect">
            <a:avLst/>
          </a:prstGeom>
        </p:spPr>
      </p:pic>
      <p:sp>
        <p:nvSpPr>
          <p:cNvPr id="9" name="Content Placeholder 3">
            <a:extLst>
              <a:ext uri="{FF2B5EF4-FFF2-40B4-BE49-F238E27FC236}">
                <a16:creationId xmlns:a16="http://schemas.microsoft.com/office/drawing/2014/main" id="{D6CA81F8-610E-B925-F711-42ADE5FC08EB}"/>
              </a:ext>
            </a:extLst>
          </p:cNvPr>
          <p:cNvSpPr txBox="1">
            <a:spLocks/>
          </p:cNvSpPr>
          <p:nvPr/>
        </p:nvSpPr>
        <p:spPr>
          <a:xfrm>
            <a:off x="937819" y="3135237"/>
            <a:ext cx="1629057" cy="9746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 </a:t>
            </a:r>
          </a:p>
          <a:p>
            <a:pPr marL="0" indent="0" algn="ctr">
              <a:buNone/>
            </a:pP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ontent Placeholder 3">
            <a:extLst>
              <a:ext uri="{FF2B5EF4-FFF2-40B4-BE49-F238E27FC236}">
                <a16:creationId xmlns:a16="http://schemas.microsoft.com/office/drawing/2014/main" id="{D044F278-EC5A-7248-B6E1-AFBFE234056E}"/>
              </a:ext>
            </a:extLst>
          </p:cNvPr>
          <p:cNvSpPr txBox="1">
            <a:spLocks/>
          </p:cNvSpPr>
          <p:nvPr/>
        </p:nvSpPr>
        <p:spPr>
          <a:xfrm>
            <a:off x="1115385" y="2847867"/>
            <a:ext cx="1273927" cy="49578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740</a:t>
            </a:r>
          </a:p>
          <a:p>
            <a:pPr marL="0" indent="0" algn="ctr">
              <a:buNone/>
            </a:pPr>
            <a:endParaRPr lang="en-US" sz="2000">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3">
            <a:extLst>
              <a:ext uri="{FF2B5EF4-FFF2-40B4-BE49-F238E27FC236}">
                <a16:creationId xmlns:a16="http://schemas.microsoft.com/office/drawing/2014/main" id="{5872B543-BBEA-2E44-44E7-D8773CDE8435}"/>
              </a:ext>
            </a:extLst>
          </p:cNvPr>
          <p:cNvSpPr txBox="1">
            <a:spLocks/>
          </p:cNvSpPr>
          <p:nvPr/>
        </p:nvSpPr>
        <p:spPr>
          <a:xfrm>
            <a:off x="2879335" y="5020253"/>
            <a:ext cx="1839962" cy="5896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online survey</a:t>
            </a:r>
          </a:p>
          <a:p>
            <a:pPr algn="ctr"/>
            <a:endPar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3">
            <a:extLst>
              <a:ext uri="{FF2B5EF4-FFF2-40B4-BE49-F238E27FC236}">
                <a16:creationId xmlns:a16="http://schemas.microsoft.com/office/drawing/2014/main" id="{BA2E775A-1E12-8A9A-421C-0B5CD0EC2E61}"/>
              </a:ext>
            </a:extLst>
          </p:cNvPr>
          <p:cNvSpPr txBox="1">
            <a:spLocks/>
          </p:cNvSpPr>
          <p:nvPr/>
        </p:nvSpPr>
        <p:spPr>
          <a:xfrm>
            <a:off x="2796723" y="4747709"/>
            <a:ext cx="1839962" cy="4957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10-minute</a:t>
            </a:r>
          </a:p>
          <a:p>
            <a:pPr algn="ctr"/>
            <a:endPar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5">
            <a:extLst>
              <a:ext uri="{FF2B5EF4-FFF2-40B4-BE49-F238E27FC236}">
                <a16:creationId xmlns:a16="http://schemas.microsoft.com/office/drawing/2014/main" id="{51265D0B-0573-F58E-4C20-133B27B5AEED}"/>
              </a:ext>
            </a:extLst>
          </p:cNvPr>
          <p:cNvSpPr txBox="1">
            <a:spLocks/>
          </p:cNvSpPr>
          <p:nvPr/>
        </p:nvSpPr>
        <p:spPr>
          <a:xfrm>
            <a:off x="9608417" y="3995343"/>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confidential online study</a:t>
            </a:r>
          </a:p>
        </p:txBody>
      </p:sp>
      <p:sp>
        <p:nvSpPr>
          <p:cNvPr id="17" name="Content Placeholder 5">
            <a:extLst>
              <a:ext uri="{FF2B5EF4-FFF2-40B4-BE49-F238E27FC236}">
                <a16:creationId xmlns:a16="http://schemas.microsoft.com/office/drawing/2014/main" id="{3DC77562-1F00-446D-F2C4-AA76CD564366}"/>
              </a:ext>
            </a:extLst>
          </p:cNvPr>
          <p:cNvSpPr txBox="1">
            <a:spLocks/>
          </p:cNvSpPr>
          <p:nvPr/>
        </p:nvSpPr>
        <p:spPr>
          <a:xfrm>
            <a:off x="8049155" y="4813181"/>
            <a:ext cx="1902285" cy="8737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Daily 45-60 minutes</a:t>
            </a:r>
          </a:p>
        </p:txBody>
      </p:sp>
      <p:grpSp>
        <p:nvGrpSpPr>
          <p:cNvPr id="21" name="Group 20">
            <a:extLst>
              <a:ext uri="{FF2B5EF4-FFF2-40B4-BE49-F238E27FC236}">
                <a16:creationId xmlns:a16="http://schemas.microsoft.com/office/drawing/2014/main" id="{AA5AAC07-F598-6A24-3FC6-C570AB9544E7}"/>
              </a:ext>
            </a:extLst>
          </p:cNvPr>
          <p:cNvGrpSpPr/>
          <p:nvPr/>
        </p:nvGrpSpPr>
        <p:grpSpPr>
          <a:xfrm>
            <a:off x="6479410" y="2562021"/>
            <a:ext cx="1697540" cy="1281942"/>
            <a:chOff x="5104355" y="3057336"/>
            <a:chExt cx="1697540" cy="1281942"/>
          </a:xfrm>
        </p:grpSpPr>
        <p:sp>
          <p:nvSpPr>
            <p:cNvPr id="15" name="Content Placeholder 5">
              <a:extLst>
                <a:ext uri="{FF2B5EF4-FFF2-40B4-BE49-F238E27FC236}">
                  <a16:creationId xmlns:a16="http://schemas.microsoft.com/office/drawing/2014/main" id="{86F6CC30-A057-9095-DE89-6148B41295E9}"/>
                </a:ext>
              </a:extLst>
            </p:cNvPr>
            <p:cNvSpPr txBox="1">
              <a:spLocks/>
            </p:cNvSpPr>
            <p:nvPr/>
          </p:nvSpPr>
          <p:spPr>
            <a:xfrm>
              <a:off x="5104355" y="3356464"/>
              <a:ext cx="1697540" cy="9828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potential students and parents</a:t>
              </a:r>
            </a:p>
          </p:txBody>
        </p:sp>
        <p:sp>
          <p:nvSpPr>
            <p:cNvPr id="18" name="Content Placeholder 5">
              <a:extLst>
                <a:ext uri="{FF2B5EF4-FFF2-40B4-BE49-F238E27FC236}">
                  <a16:creationId xmlns:a16="http://schemas.microsoft.com/office/drawing/2014/main" id="{E737AC2D-3B97-93C0-16C7-F3B02B6A1827}"/>
                </a:ext>
              </a:extLst>
            </p:cNvPr>
            <p:cNvSpPr txBox="1">
              <a:spLocks/>
            </p:cNvSpPr>
            <p:nvPr/>
          </p:nvSpPr>
          <p:spPr>
            <a:xfrm>
              <a:off x="5598588" y="3057336"/>
              <a:ext cx="709074" cy="5254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30</a:t>
              </a:r>
            </a:p>
          </p:txBody>
        </p:sp>
      </p:grpSp>
      <p:sp>
        <p:nvSpPr>
          <p:cNvPr id="19" name="Content Placeholder 5">
            <a:extLst>
              <a:ext uri="{FF2B5EF4-FFF2-40B4-BE49-F238E27FC236}">
                <a16:creationId xmlns:a16="http://schemas.microsoft.com/office/drawing/2014/main" id="{C3A25A77-4688-9DAB-2019-98608B49BCCB}"/>
              </a:ext>
            </a:extLst>
          </p:cNvPr>
          <p:cNvSpPr txBox="1">
            <a:spLocks/>
          </p:cNvSpPr>
          <p:nvPr/>
        </p:nvSpPr>
        <p:spPr>
          <a:xfrm>
            <a:off x="9839815" y="3600395"/>
            <a:ext cx="1439487" cy="475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F1582D"/>
                </a:solidFill>
                <a:latin typeface="Open Sans" panose="020B0606030504020204" pitchFamily="34" charset="0"/>
                <a:ea typeface="Open Sans" panose="020B0606030504020204" pitchFamily="34" charset="0"/>
                <a:cs typeface="Open Sans" panose="020B0606030504020204" pitchFamily="34" charset="0"/>
              </a:rPr>
              <a:t>3-day</a:t>
            </a:r>
          </a:p>
        </p:txBody>
      </p:sp>
      <p:sp>
        <p:nvSpPr>
          <p:cNvPr id="20" name="Content Placeholder 5">
            <a:extLst>
              <a:ext uri="{FF2B5EF4-FFF2-40B4-BE49-F238E27FC236}">
                <a16:creationId xmlns:a16="http://schemas.microsoft.com/office/drawing/2014/main" id="{64B2FDEE-7C26-9046-7646-4EDD9B098D20}"/>
              </a:ext>
            </a:extLst>
          </p:cNvPr>
          <p:cNvSpPr txBox="1">
            <a:spLocks/>
          </p:cNvSpPr>
          <p:nvPr/>
        </p:nvSpPr>
        <p:spPr>
          <a:xfrm>
            <a:off x="7576785" y="5439749"/>
            <a:ext cx="2839495" cy="7436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solidFill>
                  <a:srgbClr val="28536B"/>
                </a:solidFill>
                <a:latin typeface="Open Sans" panose="020B0606030504020204" pitchFamily="34" charset="0"/>
                <a:ea typeface="Open Sans" panose="020B0606030504020204" pitchFamily="34" charset="0"/>
                <a:cs typeface="Open Sans" panose="020B0606030504020204" pitchFamily="34" charset="0"/>
              </a:rPr>
              <a:t>of activities yielding 4,000-5,000 minutes of data interactions</a:t>
            </a:r>
          </a:p>
        </p:txBody>
      </p:sp>
      <p:sp>
        <p:nvSpPr>
          <p:cNvPr id="22" name="Oval 21">
            <a:extLst>
              <a:ext uri="{FF2B5EF4-FFF2-40B4-BE49-F238E27FC236}">
                <a16:creationId xmlns:a16="http://schemas.microsoft.com/office/drawing/2014/main" id="{1B8EA8E5-187A-B948-7F55-457B6B23D150}"/>
              </a:ext>
            </a:extLst>
          </p:cNvPr>
          <p:cNvSpPr/>
          <p:nvPr/>
        </p:nvSpPr>
        <p:spPr>
          <a:xfrm>
            <a:off x="2620712" y="2741732"/>
            <a:ext cx="1441928" cy="1441928"/>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C87890-ABBE-66E7-56D6-FEB2CC52B9E1}"/>
              </a:ext>
            </a:extLst>
          </p:cNvPr>
          <p:cNvSpPr/>
          <p:nvPr/>
        </p:nvSpPr>
        <p:spPr>
          <a:xfrm>
            <a:off x="1408341" y="4566966"/>
            <a:ext cx="1212371" cy="1212371"/>
          </a:xfrm>
          <a:prstGeom prst="ellipse">
            <a:avLst/>
          </a:prstGeom>
          <a:solidFill>
            <a:srgbClr val="EB853A">
              <a:alpha val="3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BD61DB-1540-4F63-DEF9-1042AA56A510}"/>
              </a:ext>
            </a:extLst>
          </p:cNvPr>
          <p:cNvSpPr/>
          <p:nvPr/>
        </p:nvSpPr>
        <p:spPr>
          <a:xfrm>
            <a:off x="6568828" y="3870668"/>
            <a:ext cx="1444400" cy="1444400"/>
          </a:xfrm>
          <a:prstGeom prst="ellipse">
            <a:avLst/>
          </a:prstGeom>
          <a:solidFill>
            <a:srgbClr val="F1582D">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750A066-7A0A-CFBB-1790-5B03126C5B4D}"/>
              </a:ext>
            </a:extLst>
          </p:cNvPr>
          <p:cNvSpPr/>
          <p:nvPr/>
        </p:nvSpPr>
        <p:spPr>
          <a:xfrm>
            <a:off x="10101398" y="2588947"/>
            <a:ext cx="916319" cy="916319"/>
          </a:xfrm>
          <a:prstGeom prst="ellipse">
            <a:avLst/>
          </a:prstGeom>
          <a:solidFill>
            <a:srgbClr val="F1582D">
              <a:alpha val="2235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805D92-A7FF-475B-7FF3-83223D3838B3}"/>
              </a:ext>
            </a:extLst>
          </p:cNvPr>
          <p:cNvSpPr/>
          <p:nvPr/>
        </p:nvSpPr>
        <p:spPr>
          <a:xfrm>
            <a:off x="10101397" y="4963307"/>
            <a:ext cx="916319" cy="916319"/>
          </a:xfrm>
          <a:prstGeom prst="ellipse">
            <a:avLst/>
          </a:prstGeom>
          <a:solidFill>
            <a:srgbClr val="F1582D">
              <a:alpha val="215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Woman with baby with solid fill">
            <a:extLst>
              <a:ext uri="{FF2B5EF4-FFF2-40B4-BE49-F238E27FC236}">
                <a16:creationId xmlns:a16="http://schemas.microsoft.com/office/drawing/2014/main" id="{F1DD1760-9EED-8482-4014-E5AB810C4B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4428" y="3004311"/>
            <a:ext cx="914400" cy="914400"/>
          </a:xfrm>
          <a:prstGeom prst="rect">
            <a:avLst/>
          </a:prstGeom>
        </p:spPr>
      </p:pic>
      <p:pic>
        <p:nvPicPr>
          <p:cNvPr id="32" name="Graphic 31" descr="Children with solid fill">
            <a:extLst>
              <a:ext uri="{FF2B5EF4-FFF2-40B4-BE49-F238E27FC236}">
                <a16:creationId xmlns:a16="http://schemas.microsoft.com/office/drawing/2014/main" id="{187C4CEB-0341-65C3-5BBE-55D4492DF41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8510"/>
          <a:stretch/>
        </p:blipFill>
        <p:spPr>
          <a:xfrm>
            <a:off x="7418663" y="4029236"/>
            <a:ext cx="563577" cy="1094529"/>
          </a:xfrm>
          <a:prstGeom prst="rect">
            <a:avLst/>
          </a:prstGeom>
        </p:spPr>
      </p:pic>
      <p:pic>
        <p:nvPicPr>
          <p:cNvPr id="34" name="Graphic 33" descr="Online Network with solid fill">
            <a:extLst>
              <a:ext uri="{FF2B5EF4-FFF2-40B4-BE49-F238E27FC236}">
                <a16:creationId xmlns:a16="http://schemas.microsoft.com/office/drawing/2014/main" id="{3B5FFB8E-739D-ADC2-9544-AA1F344AC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79275" y="4469905"/>
            <a:ext cx="914400" cy="914400"/>
          </a:xfrm>
          <a:prstGeom prst="rect">
            <a:avLst/>
          </a:prstGeom>
        </p:spPr>
      </p:pic>
      <p:pic>
        <p:nvPicPr>
          <p:cNvPr id="36" name="Graphic 35" descr="Family with girl with solid fill">
            <a:extLst>
              <a:ext uri="{FF2B5EF4-FFF2-40B4-BE49-F238E27FC236}">
                <a16:creationId xmlns:a16="http://schemas.microsoft.com/office/drawing/2014/main" id="{FCA9DAFC-F5B1-CD4C-61B8-60B4538B86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68828" y="3786225"/>
            <a:ext cx="914400" cy="914400"/>
          </a:xfrm>
          <a:prstGeom prst="rect">
            <a:avLst/>
          </a:prstGeom>
        </p:spPr>
      </p:pic>
      <p:pic>
        <p:nvPicPr>
          <p:cNvPr id="37" name="Graphic 36" descr="Children with solid fill">
            <a:extLst>
              <a:ext uri="{FF2B5EF4-FFF2-40B4-BE49-F238E27FC236}">
                <a16:creationId xmlns:a16="http://schemas.microsoft.com/office/drawing/2014/main" id="{AD10CA43-BF6D-C541-9E7D-910F350CF2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5149" y="2983501"/>
            <a:ext cx="1257358" cy="1257358"/>
          </a:xfrm>
          <a:prstGeom prst="rect">
            <a:avLst/>
          </a:prstGeom>
        </p:spPr>
      </p:pic>
      <p:pic>
        <p:nvPicPr>
          <p:cNvPr id="38" name="Graphic 37" descr="Online Network with solid fill">
            <a:extLst>
              <a:ext uri="{FF2B5EF4-FFF2-40B4-BE49-F238E27FC236}">
                <a16:creationId xmlns:a16="http://schemas.microsoft.com/office/drawing/2014/main" id="{1C862161-7651-3AAE-B7C0-02CA7F6F5D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38211" y="2493818"/>
            <a:ext cx="914400" cy="914400"/>
          </a:xfrm>
          <a:prstGeom prst="rect">
            <a:avLst/>
          </a:prstGeom>
        </p:spPr>
      </p:pic>
      <p:pic>
        <p:nvPicPr>
          <p:cNvPr id="40" name="Graphic 39" descr="Clipboard with solid fill">
            <a:extLst>
              <a:ext uri="{FF2B5EF4-FFF2-40B4-BE49-F238E27FC236}">
                <a16:creationId xmlns:a16="http://schemas.microsoft.com/office/drawing/2014/main" id="{52B1A500-9EBE-F327-3549-2C0A606B8C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247965" y="5117114"/>
            <a:ext cx="914400" cy="914400"/>
          </a:xfrm>
          <a:prstGeom prst="rect">
            <a:avLst/>
          </a:prstGeom>
        </p:spPr>
      </p:pic>
      <p:cxnSp>
        <p:nvCxnSpPr>
          <p:cNvPr id="41" name="Straight Connector 40">
            <a:extLst>
              <a:ext uri="{FF2B5EF4-FFF2-40B4-BE49-F238E27FC236}">
                <a16:creationId xmlns:a16="http://schemas.microsoft.com/office/drawing/2014/main" id="{79C298EC-533A-4EC3-76BC-271122EEADE2}"/>
              </a:ext>
            </a:extLst>
          </p:cNvPr>
          <p:cNvCxnSpPr>
            <a:cxnSpLocks/>
          </p:cNvCxnSpPr>
          <p:nvPr/>
        </p:nvCxnSpPr>
        <p:spPr>
          <a:xfrm>
            <a:off x="5737559" y="2493818"/>
            <a:ext cx="0" cy="380697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2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General Perceptions About Higher Education</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65062" y="4193268"/>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ploma roll with solid fill">
            <a:extLst>
              <a:ext uri="{FF2B5EF4-FFF2-40B4-BE49-F238E27FC236}">
                <a16:creationId xmlns:a16="http://schemas.microsoft.com/office/drawing/2014/main" id="{A1E388EC-78FA-DBD2-BB93-2DA2FD58C2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5129" y="4453335"/>
            <a:ext cx="914400" cy="914400"/>
          </a:xfrm>
          <a:prstGeom prst="rect">
            <a:avLst/>
          </a:prstGeom>
        </p:spPr>
      </p:pic>
      <p:sp>
        <p:nvSpPr>
          <p:cNvPr id="5" name="Title 1">
            <a:extLst>
              <a:ext uri="{FF2B5EF4-FFF2-40B4-BE49-F238E27FC236}">
                <a16:creationId xmlns:a16="http://schemas.microsoft.com/office/drawing/2014/main" id="{79199BDF-3AFE-F570-CBB5-C5E5ECF58120}"/>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794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707464023"/>
              </p:ext>
            </p:extLst>
          </p:nvPr>
        </p:nvGraphicFramePr>
        <p:xfrm>
          <a:off x="3198709" y="1643255"/>
          <a:ext cx="7914139" cy="446777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867536" y="2168982"/>
            <a:ext cx="3104857" cy="3416320"/>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Nearly two-thirds of the participants in our study disagreed that the Inland Empire has high-paying jobs that decrease the need for education beyond high school.</a:t>
            </a:r>
          </a:p>
        </p:txBody>
      </p:sp>
      <p:sp>
        <p:nvSpPr>
          <p:cNvPr id="9" name="Title 1">
            <a:extLst>
              <a:ext uri="{FF2B5EF4-FFF2-40B4-BE49-F238E27FC236}">
                <a16:creationId xmlns:a16="http://schemas.microsoft.com/office/drawing/2014/main" id="{5DF796A0-C18E-BAAB-B748-2F8E941D8D2A}"/>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473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AC603-72D2-7C36-E6FC-C8EB192AA70E}"/>
              </a:ext>
            </a:extLst>
          </p:cNvPr>
          <p:cNvSpPr/>
          <p:nvPr/>
        </p:nvSpPr>
        <p:spPr>
          <a:xfrm>
            <a:off x="471345" y="1425436"/>
            <a:ext cx="11291505" cy="5110340"/>
          </a:xfrm>
          <a:prstGeom prst="rect">
            <a:avLst/>
          </a:prstGeom>
          <a:solidFill>
            <a:srgbClr val="D9B989">
              <a:alpha val="3254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6" name="Chart 5">
            <a:extLst>
              <a:ext uri="{FF2B5EF4-FFF2-40B4-BE49-F238E27FC236}">
                <a16:creationId xmlns:a16="http://schemas.microsoft.com/office/drawing/2014/main" id="{948FD3B0-C5C0-C2CB-63C0-7204839DBC4E}"/>
              </a:ext>
            </a:extLst>
          </p:cNvPr>
          <p:cNvGraphicFramePr/>
          <p:nvPr>
            <p:extLst>
              <p:ext uri="{D42A27DB-BD31-4B8C-83A1-F6EECF244321}">
                <p14:modId xmlns:p14="http://schemas.microsoft.com/office/powerpoint/2010/main" val="35670314"/>
              </p:ext>
            </p:extLst>
          </p:nvPr>
        </p:nvGraphicFramePr>
        <p:xfrm>
          <a:off x="2999959" y="1752619"/>
          <a:ext cx="7893233" cy="4455973"/>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70513D4-7F2C-4034-8B81-FD0E18D098D4}"/>
              </a:ext>
            </a:extLst>
          </p:cNvPr>
          <p:cNvSpPr txBox="1">
            <a:spLocks/>
          </p:cNvSpPr>
          <p:nvPr/>
        </p:nvSpPr>
        <p:spPr>
          <a:xfrm>
            <a:off x="281419" y="851289"/>
            <a:ext cx="10181427" cy="791966"/>
          </a:xfrm>
          <a:prstGeom prst="rect">
            <a:avLst/>
          </a:prstGeom>
        </p:spPr>
        <p:txBody>
          <a:bodyPr>
            <a:norm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rPr>
              <a:t>Need for Higher Education in the Inland Empire</a:t>
            </a:r>
            <a:endParaRPr lang="en-US" sz="3500" b="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FCC92F92-E848-39FE-7ED5-D80434410B14}"/>
              </a:ext>
            </a:extLst>
          </p:cNvPr>
          <p:cNvSpPr txBox="1"/>
          <p:nvPr/>
        </p:nvSpPr>
        <p:spPr>
          <a:xfrm>
            <a:off x="1100155" y="2146055"/>
            <a:ext cx="2602416" cy="3785652"/>
          </a:xfrm>
          <a:prstGeom prst="rect">
            <a:avLst/>
          </a:prstGeom>
          <a:noFill/>
        </p:spPr>
        <p:txBody>
          <a:bodyPr wrap="square" lIns="91440" tIns="45720" rIns="91440" bIns="45720" rtlCol="0" anchor="t">
            <a:spAutoFit/>
          </a:bodyPr>
          <a:lstStyle/>
          <a:p>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People were divided on the need for a four-year degree to succeed in the Inland Empire. Nearly as many believe it is not needed as those who believe it is.</a:t>
            </a:r>
          </a:p>
        </p:txBody>
      </p:sp>
      <p:sp>
        <p:nvSpPr>
          <p:cNvPr id="9" name="Title 1">
            <a:extLst>
              <a:ext uri="{FF2B5EF4-FFF2-40B4-BE49-F238E27FC236}">
                <a16:creationId xmlns:a16="http://schemas.microsoft.com/office/drawing/2014/main" id="{A83E91AF-B20C-FA89-ADE0-32753BD1F074}"/>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37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6F3AB-DF18-0346-A20C-9FC8C7DD54A0}"/>
              </a:ext>
            </a:extLst>
          </p:cNvPr>
          <p:cNvSpPr/>
          <p:nvPr/>
        </p:nvSpPr>
        <p:spPr>
          <a:xfrm>
            <a:off x="334647" y="855419"/>
            <a:ext cx="11495366" cy="5811388"/>
          </a:xfrm>
          <a:prstGeom prst="rect">
            <a:avLst/>
          </a:prstGeom>
          <a:solidFill>
            <a:srgbClr val="EB853A">
              <a:alpha val="85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8FAFE-3672-B8FE-3220-0F3B57568FB6}"/>
              </a:ext>
            </a:extLst>
          </p:cNvPr>
          <p:cNvSpPr>
            <a:spLocks noGrp="1"/>
          </p:cNvSpPr>
          <p:nvPr>
            <p:ph type="title" idx="4294967295"/>
          </p:nvPr>
        </p:nvSpPr>
        <p:spPr>
          <a:xfrm>
            <a:off x="1646237" y="1994826"/>
            <a:ext cx="8899525" cy="2593975"/>
          </a:xfrm>
        </p:spPr>
        <p:txBody>
          <a:bodyPr>
            <a:normAutofit/>
          </a:bodyPr>
          <a:lstStyle/>
          <a:p>
            <a:r>
              <a:rPr lang="en-US" sz="4800"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matters in the IE when making plans for after high school? </a:t>
            </a:r>
          </a:p>
        </p:txBody>
      </p:sp>
      <p:sp>
        <p:nvSpPr>
          <p:cNvPr id="3" name="Rectangle 2">
            <a:extLst>
              <a:ext uri="{FF2B5EF4-FFF2-40B4-BE49-F238E27FC236}">
                <a16:creationId xmlns:a16="http://schemas.microsoft.com/office/drawing/2014/main" id="{D759FB25-733F-A6F7-B3CB-157C99B6AC7E}"/>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668C5697-E9CF-541B-F217-52334381CA24}"/>
              </a:ext>
            </a:extLst>
          </p:cNvPr>
          <p:cNvPicPr>
            <a:picLocks noChangeAspect="1"/>
          </p:cNvPicPr>
          <p:nvPr/>
        </p:nvPicPr>
        <p:blipFill>
          <a:blip r:embed="rId3"/>
          <a:stretch>
            <a:fillRect/>
          </a:stretch>
        </p:blipFill>
        <p:spPr>
          <a:xfrm>
            <a:off x="10732169" y="336884"/>
            <a:ext cx="674647" cy="682090"/>
          </a:xfrm>
          <a:prstGeom prst="rect">
            <a:avLst/>
          </a:prstGeom>
        </p:spPr>
      </p:pic>
      <p:sp>
        <p:nvSpPr>
          <p:cNvPr id="8" name="Oval 7">
            <a:extLst>
              <a:ext uri="{FF2B5EF4-FFF2-40B4-BE49-F238E27FC236}">
                <a16:creationId xmlns:a16="http://schemas.microsoft.com/office/drawing/2014/main" id="{521D915C-94EE-D7D6-1E7E-41028055FF39}"/>
              </a:ext>
            </a:extLst>
          </p:cNvPr>
          <p:cNvSpPr/>
          <p:nvPr/>
        </p:nvSpPr>
        <p:spPr>
          <a:xfrm>
            <a:off x="5322858" y="4190370"/>
            <a:ext cx="1434535" cy="1434535"/>
          </a:xfrm>
          <a:prstGeom prst="ellipse">
            <a:avLst/>
          </a:prstGeom>
          <a:solidFill>
            <a:srgbClr val="F55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lueprint with solid fill">
            <a:extLst>
              <a:ext uri="{FF2B5EF4-FFF2-40B4-BE49-F238E27FC236}">
                <a16:creationId xmlns:a16="http://schemas.microsoft.com/office/drawing/2014/main" id="{AB631B64-DC86-7298-FB87-8C9DAF9D1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2925" y="4450437"/>
            <a:ext cx="914400" cy="914400"/>
          </a:xfrm>
          <a:prstGeom prst="rect">
            <a:avLst/>
          </a:prstGeom>
        </p:spPr>
      </p:pic>
      <p:sp>
        <p:nvSpPr>
          <p:cNvPr id="7" name="Title 1">
            <a:extLst>
              <a:ext uri="{FF2B5EF4-FFF2-40B4-BE49-F238E27FC236}">
                <a16:creationId xmlns:a16="http://schemas.microsoft.com/office/drawing/2014/main" id="{FE16AFF8-7E65-F4CA-B2B6-95C300065F2B}"/>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826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FAC090">
              <a:alpha val="333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28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Value of College Degree Today </a:t>
            </a:r>
            <a:r>
              <a:rPr lang="en-US" sz="2800" dirty="0">
                <a:solidFill>
                  <a:srgbClr val="0A7ABF"/>
                </a:solidFill>
                <a:latin typeface="Open Sans" panose="020B0606030504020204" pitchFamily="34" charset="0"/>
                <a:ea typeface="Open Sans" panose="020B0606030504020204" pitchFamily="34" charset="0"/>
                <a:cs typeface="Open Sans" panose="020B0606030504020204" pitchFamily="34" charset="0"/>
              </a:rPr>
              <a:t>(by age)</a:t>
            </a:r>
          </a:p>
        </p:txBody>
      </p:sp>
      <p:sp>
        <p:nvSpPr>
          <p:cNvPr id="4" name="TextBox 3">
            <a:extLst>
              <a:ext uri="{FF2B5EF4-FFF2-40B4-BE49-F238E27FC236}">
                <a16:creationId xmlns:a16="http://schemas.microsoft.com/office/drawing/2014/main" id="{96F76144-6375-9E0C-02FB-4739AA6967E7}"/>
              </a:ext>
            </a:extLst>
          </p:cNvPr>
          <p:cNvSpPr txBox="1"/>
          <p:nvPr/>
        </p:nvSpPr>
        <p:spPr>
          <a:xfrm>
            <a:off x="8330612" y="2302383"/>
            <a:ext cx="27490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000" dirty="0">
                <a:solidFill>
                  <a:srgbClr val="28536B"/>
                </a:solidFill>
                <a:latin typeface="Open Sans" panose="020B0606030504020204" pitchFamily="34" charset="0"/>
                <a:ea typeface="Open Sans" panose="020B0606030504020204" pitchFamily="34" charset="0"/>
                <a:cs typeface="Open Sans" panose="020B0606030504020204" pitchFamily="34" charset="0"/>
              </a:rPr>
              <a:t>When we compare participants’ responses by age, we find potential students were significantly less likely than parents of potential students to say a college/university degree today is very valuable.</a:t>
            </a: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79752D1D-36E2-C7E0-743C-4622560E153D}"/>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436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CCD54-EB49-4160-4DED-B1772FA1EE55}"/>
              </a:ext>
            </a:extLst>
          </p:cNvPr>
          <p:cNvSpPr/>
          <p:nvPr/>
        </p:nvSpPr>
        <p:spPr>
          <a:xfrm>
            <a:off x="471345" y="1425436"/>
            <a:ext cx="11291505" cy="5110340"/>
          </a:xfrm>
          <a:prstGeom prst="rect">
            <a:avLst/>
          </a:prstGeom>
          <a:solidFill>
            <a:srgbClr val="FAC090">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156D69-D4A0-D5EA-4D95-16DBBB21A548}"/>
              </a:ext>
            </a:extLst>
          </p:cNvPr>
          <p:cNvSpPr>
            <a:spLocks noGrp="1"/>
          </p:cNvSpPr>
          <p:nvPr>
            <p:ph idx="4294967295"/>
          </p:nvPr>
        </p:nvSpPr>
        <p:spPr>
          <a:xfrm>
            <a:off x="351691" y="864598"/>
            <a:ext cx="10431463" cy="620712"/>
          </a:xfrm>
        </p:spPr>
        <p:txBody>
          <a:bodyPr vert="horz" lIns="91440" tIns="45720" rIns="91440" bIns="45720" rtlCol="0" anchor="t">
            <a:noAutofit/>
          </a:bodyPr>
          <a:lstStyle/>
          <a:p>
            <a:pPr marL="0" indent="0">
              <a:lnSpc>
                <a:spcPct val="90000"/>
              </a:lnSpc>
              <a:buNone/>
            </a:pPr>
            <a:r>
              <a:rPr lang="en-US" sz="3200" b="1" dirty="0">
                <a:solidFill>
                  <a:srgbClr val="0A7ABF"/>
                </a:solidFill>
                <a:latin typeface="Open Sans" panose="020B0606030504020204" pitchFamily="34" charset="0"/>
                <a:ea typeface="Open Sans" panose="020B0606030504020204" pitchFamily="34" charset="0"/>
                <a:cs typeface="Open Sans" panose="020B0606030504020204" pitchFamily="34" charset="0"/>
              </a:rPr>
              <a:t>What Shapes Post-High School Decisions? </a:t>
            </a:r>
            <a:endParaRPr lang="en-US" sz="3200" dirty="0">
              <a:solidFill>
                <a:srgbClr val="0A7AB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96F76144-6375-9E0C-02FB-4739AA6967E7}"/>
              </a:ext>
            </a:extLst>
          </p:cNvPr>
          <p:cNvSpPr txBox="1"/>
          <p:nvPr/>
        </p:nvSpPr>
        <p:spPr>
          <a:xfrm>
            <a:off x="8612373" y="2911536"/>
            <a:ext cx="2749062" cy="26961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900"/>
              </a:spcBef>
            </a:pPr>
            <a:r>
              <a:rPr lang="en-US" sz="2400" dirty="0">
                <a:solidFill>
                  <a:srgbClr val="F55822"/>
                </a:solidFill>
                <a:latin typeface="Open Sans" panose="020B0606030504020204" pitchFamily="34" charset="0"/>
                <a:ea typeface="Open Sans" panose="020B0606030504020204" pitchFamily="34" charset="0"/>
                <a:cs typeface="Open Sans" panose="020B0606030504020204" pitchFamily="34" charset="0"/>
              </a:rPr>
              <a:t>Supporting long-term financial goals and supporting the family’s basic needs are important.</a:t>
            </a:r>
          </a:p>
          <a:p>
            <a:pPr algn="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BF7A378-B91B-7331-C070-C3B876974BFB}"/>
              </a:ext>
            </a:extLst>
          </p:cNvPr>
          <p:cNvSpPr/>
          <p:nvPr/>
        </p:nvSpPr>
        <p:spPr>
          <a:xfrm>
            <a:off x="0" y="0"/>
            <a:ext cx="12192000" cy="673768"/>
          </a:xfrm>
          <a:prstGeom prst="rect">
            <a:avLst/>
          </a:prstGeom>
          <a:solidFill>
            <a:srgbClr val="0A7ABF"/>
          </a:solidFill>
          <a:ln>
            <a:solidFill>
              <a:srgbClr val="0A7A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E0D95B9-E2AA-955F-8050-0AF12F48B5AE}"/>
              </a:ext>
            </a:extLst>
          </p:cNvPr>
          <p:cNvPicPr>
            <a:picLocks noChangeAspect="1"/>
          </p:cNvPicPr>
          <p:nvPr/>
        </p:nvPicPr>
        <p:blipFill>
          <a:blip r:embed="rId3"/>
          <a:stretch>
            <a:fillRect/>
          </a:stretch>
        </p:blipFill>
        <p:spPr>
          <a:xfrm>
            <a:off x="10732169" y="336884"/>
            <a:ext cx="674647" cy="682090"/>
          </a:xfrm>
          <a:prstGeom prst="rect">
            <a:avLst/>
          </a:prstGeom>
        </p:spPr>
      </p:pic>
      <p:graphicFrame>
        <p:nvGraphicFramePr>
          <p:cNvPr id="8" name="Chart 7">
            <a:extLst>
              <a:ext uri="{FF2B5EF4-FFF2-40B4-BE49-F238E27FC236}">
                <a16:creationId xmlns:a16="http://schemas.microsoft.com/office/drawing/2014/main" id="{A9FF05DB-5013-9B00-A44A-D057FCB6CEAB}"/>
              </a:ext>
            </a:extLst>
          </p:cNvPr>
          <p:cNvGraphicFramePr/>
          <p:nvPr>
            <p:extLst>
              <p:ext uri="{D42A27DB-BD31-4B8C-83A1-F6EECF244321}">
                <p14:modId xmlns:p14="http://schemas.microsoft.com/office/powerpoint/2010/main" val="2972600845"/>
              </p:ext>
            </p:extLst>
          </p:nvPr>
        </p:nvGraphicFramePr>
        <p:xfrm>
          <a:off x="1477108" y="1739584"/>
          <a:ext cx="6733850" cy="441629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94997B42-FD88-9F27-91FE-BE6740AD5743}"/>
              </a:ext>
            </a:extLst>
          </p:cNvPr>
          <p:cNvSpPr txBox="1">
            <a:spLocks/>
          </p:cNvSpPr>
          <p:nvPr/>
        </p:nvSpPr>
        <p:spPr>
          <a:xfrm>
            <a:off x="341160" y="191193"/>
            <a:ext cx="7693567" cy="482575"/>
          </a:xfrm>
          <a:prstGeom prst="rect">
            <a:avLst/>
          </a:prstGeom>
          <a:ln>
            <a:noFill/>
          </a:ln>
        </p:spPr>
        <p:txBody>
          <a:bodyPr vert="horz" lIns="91440" tIns="45720" rIns="91440" bIns="45720" rtlCol="0" anchor="t">
            <a:noAutofit/>
          </a:bodyPr>
          <a:lst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a:lstStyle>
          <a:p>
            <a:r>
              <a:rPr lang="en-US"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BIGGEST BARRIERS TO HIGHER EDUCATION?</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4929867"/>
      </p:ext>
    </p:extLst>
  </p:cSld>
  <p:clrMapOvr>
    <a:masterClrMapping/>
  </p:clrMapOvr>
</p:sld>
</file>

<file path=ppt/theme/theme1.xml><?xml version="1.0" encoding="utf-8"?>
<a:theme xmlns:a="http://schemas.openxmlformats.org/drawingml/2006/main" name="PunchcardVTI">
  <a:themeElements>
    <a:clrScheme name="Punchcard">
      <a:dk1>
        <a:srgbClr val="000000"/>
      </a:dk1>
      <a:lt1>
        <a:srgbClr val="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4aee368-3444-4f17-aea2-f64b0d961291">
      <UserInfo>
        <DisplayName>Sorrel Stielstra</DisplayName>
        <AccountId>28</AccountId>
        <AccountType/>
      </UserInfo>
      <UserInfo>
        <DisplayName>Paula Di Dio</DisplayName>
        <AccountId>1879</AccountId>
        <AccountType/>
      </UserInfo>
    </SharedWithUsers>
    <lcf76f155ced4ddcb4097134ff3c332f xmlns="e1b4bfb0-7b9f-4edf-b10c-cf5030ca6b38">
      <Terms xmlns="http://schemas.microsoft.com/office/infopath/2007/PartnerControls"/>
    </lcf76f155ced4ddcb4097134ff3c332f>
    <TaxCatchAll xmlns="44aee368-3444-4f17-aea2-f64b0d9612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C3C6B965DEBA41B69F219713BAE6EA" ma:contentTypeVersion="17" ma:contentTypeDescription="Create a new document." ma:contentTypeScope="" ma:versionID="827081002e94fa74b2f1f2f9b490258a">
  <xsd:schema xmlns:xsd="http://www.w3.org/2001/XMLSchema" xmlns:xs="http://www.w3.org/2001/XMLSchema" xmlns:p="http://schemas.microsoft.com/office/2006/metadata/properties" xmlns:ns2="e1b4bfb0-7b9f-4edf-b10c-cf5030ca6b38" xmlns:ns3="44aee368-3444-4f17-aea2-f64b0d961291" targetNamespace="http://schemas.microsoft.com/office/2006/metadata/properties" ma:root="true" ma:fieldsID="40d50ba6f198b1d67125be125d1b28d7" ns2:_="" ns3:_="">
    <xsd:import namespace="e1b4bfb0-7b9f-4edf-b10c-cf5030ca6b38"/>
    <xsd:import namespace="44aee368-3444-4f17-aea2-f64b0d9612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b4bfb0-7b9f-4edf-b10c-cf5030ca6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074b78-ba15-4f1c-ac57-d098fdbf190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ee368-3444-4f17-aea2-f64b0d9612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96c39e-f973-4b7a-83a3-73e02ff9b6f5}" ma:internalName="TaxCatchAll" ma:showField="CatchAllData" ma:web="44aee368-3444-4f17-aea2-f64b0d961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6F5EAC-8DD9-4BC0-96C0-3E977EBAD9C9}">
  <ds:schemaRefs>
    <ds:schemaRef ds:uri="http://schemas.microsoft.com/sharepoint/v3/contenttype/forms"/>
  </ds:schemaRefs>
</ds:datastoreItem>
</file>

<file path=customXml/itemProps2.xml><?xml version="1.0" encoding="utf-8"?>
<ds:datastoreItem xmlns:ds="http://schemas.openxmlformats.org/officeDocument/2006/customXml" ds:itemID="{D9AF9B81-428E-4B7E-9655-126C32998E94}">
  <ds:schemaRefs>
    <ds:schemaRef ds:uri="44aee368-3444-4f17-aea2-f64b0d961291"/>
    <ds:schemaRef ds:uri="e1b4bfb0-7b9f-4edf-b10c-cf5030ca6b3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6AAE92-8CE0-426C-8C59-6B019ED5D962}">
  <ds:schemaRefs>
    <ds:schemaRef ds:uri="44aee368-3444-4f17-aea2-f64b0d961291"/>
    <ds:schemaRef ds:uri="e1b4bfb0-7b9f-4edf-b10c-cf5030ca6b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35998</TotalTime>
  <Words>1279</Words>
  <Application>Microsoft Macintosh PowerPoint</Application>
  <PresentationFormat>Widescreen</PresentationFormat>
  <Paragraphs>130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Neue Haas Grotesk Text Pro</vt:lpstr>
      <vt:lpstr>Open Sans</vt:lpstr>
      <vt:lpstr>PunchcardVTI</vt:lpstr>
      <vt:lpstr>Perceptions of Inland Empire Higher Education</vt:lpstr>
      <vt:lpstr>PowerPoint Presentation</vt:lpstr>
      <vt:lpstr>METHODOLOGICAL OVERVIEW</vt:lpstr>
      <vt:lpstr>General Perceptions About Higher Education</vt:lpstr>
      <vt:lpstr>PowerPoint Presentation</vt:lpstr>
      <vt:lpstr>PowerPoint Presentation</vt:lpstr>
      <vt:lpstr>What matters in the IE when making plans for after high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Olivares</dc:creator>
  <cp:lastModifiedBy>Paula Di Dio</cp:lastModifiedBy>
  <cp:revision>48</cp:revision>
  <dcterms:created xsi:type="dcterms:W3CDTF">2023-08-28T15:48:23Z</dcterms:created>
  <dcterms:modified xsi:type="dcterms:W3CDTF">2024-03-01T21:48:53Z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0x01010016C3C6B965DEBA41B69F219713BAE6EA</vt:lpwstr>
  </property>
  <property fmtid="{D5CDD505-2E9C-101B-9397-08002B2CF9AE}" pid="3" name="MediaServiceImageTags">
    <vt:lpwstr/>
  </property>
</Properties>
</file>