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4.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8" r:id="rId4"/>
  </p:sldMasterIdLst>
  <p:notesMasterIdLst>
    <p:notesMasterId r:id="rId36"/>
  </p:notesMasterIdLst>
  <p:sldIdLst>
    <p:sldId id="297" r:id="rId5"/>
    <p:sldId id="299" r:id="rId6"/>
    <p:sldId id="258" r:id="rId7"/>
    <p:sldId id="375" r:id="rId8"/>
    <p:sldId id="345" r:id="rId9"/>
    <p:sldId id="357" r:id="rId10"/>
    <p:sldId id="356" r:id="rId11"/>
    <p:sldId id="358" r:id="rId12"/>
    <p:sldId id="323" r:id="rId13"/>
    <p:sldId id="348" r:id="rId14"/>
    <p:sldId id="367" r:id="rId15"/>
    <p:sldId id="352" r:id="rId16"/>
    <p:sldId id="359" r:id="rId17"/>
    <p:sldId id="350" r:id="rId18"/>
    <p:sldId id="376" r:id="rId19"/>
    <p:sldId id="377" r:id="rId20"/>
    <p:sldId id="373" r:id="rId21"/>
    <p:sldId id="335" r:id="rId22"/>
    <p:sldId id="349" r:id="rId23"/>
    <p:sldId id="364" r:id="rId24"/>
    <p:sldId id="365" r:id="rId25"/>
    <p:sldId id="353" r:id="rId26"/>
    <p:sldId id="346" r:id="rId27"/>
    <p:sldId id="370" r:id="rId28"/>
    <p:sldId id="360" r:id="rId29"/>
    <p:sldId id="361" r:id="rId30"/>
    <p:sldId id="368" r:id="rId31"/>
    <p:sldId id="369" r:id="rId32"/>
    <p:sldId id="366" r:id="rId33"/>
    <p:sldId id="354" r:id="rId34"/>
    <p:sldId id="35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582667-6102-27E7-ED8E-01A166EB4B6B}" name="Guest User" initials="GU" userId="Guest User" providerId="Windows Live"/>
  <p188:author id="{FC76D1F1-02E1-6DF4-DD78-423FADCA22F2}" name="Yvonne Olivares" initials="YO" userId="392794832417b151"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B7AC1"/>
    <a:srgbClr val="D9B989"/>
    <a:srgbClr val="28536B"/>
    <a:srgbClr val="F55822"/>
    <a:srgbClr val="0A7ABF"/>
    <a:srgbClr val="EB853A"/>
    <a:srgbClr val="000000"/>
    <a:srgbClr val="DDD9C3"/>
    <a:srgbClr val="FAC090"/>
    <a:srgbClr val="C6D9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3D2B48-7B17-6211-BB14-6E735C577FB1}" v="9" dt="2023-10-24T17:00:10.812"/>
    <p1510:client id="{8AB09B78-2262-4DEA-831D-84B2CE10459A}" v="485" dt="2023-10-19T18:45:02.339"/>
    <p1510:client id="{AEFCBFCF-387A-6F45-AB8A-DFB5676D3D91}" v="365" dt="2023-10-19T23:08:09.374"/>
    <p1510:client id="{F4281074-4B98-CA70-D04D-90CEF3E1BD13}" v="79" dt="2023-10-24T15:17:16.782"/>
    <p1510:client id="{FC894299-CA3D-4DA1-A049-4EE984434FBA}" v="4" dt="2023-10-19T21:52:04.3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188"/>
    <p:restoredTop sz="77676"/>
  </p:normalViewPr>
  <p:slideViewPr>
    <p:cSldViewPr snapToGrid="0">
      <p:cViewPr varScale="1">
        <p:scale>
          <a:sx n="86" d="100"/>
          <a:sy n="86" d="100"/>
        </p:scale>
        <p:origin x="201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rgbClr val="28536B"/>
                </a:solidFill>
                <a:latin typeface="Open Sans" panose="020B0606030504020204" pitchFamily="34" charset="0"/>
                <a:ea typeface="Open Sans" panose="020B0606030504020204" pitchFamily="34" charset="0"/>
                <a:cs typeface="Open Sans" panose="020B0606030504020204" pitchFamily="34" charset="0"/>
              </a:defRPr>
            </a:pPr>
            <a:r>
              <a:rPr lang="en-US" sz="1600" b="0" i="0" dirty="0">
                <a:solidFill>
                  <a:srgbClr val="28536B"/>
                </a:solidFill>
                <a:latin typeface="Open Sans" panose="020B0606030504020204" pitchFamily="34" charset="0"/>
                <a:ea typeface="Open Sans" panose="020B0606030504020204" pitchFamily="34" charset="0"/>
                <a:cs typeface="Open Sans" panose="020B0606030504020204" pitchFamily="34" charset="0"/>
              </a:rPr>
              <a:t>The IE has high-paying jobs that decrease the need for education beyond high school</a:t>
            </a:r>
          </a:p>
        </c:rich>
      </c:tx>
      <c:layout>
        <c:manualLayout>
          <c:xMode val="edge"/>
          <c:yMode val="edge"/>
          <c:x val="0.11530780543531013"/>
          <c:y val="3.9796095371857354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rgbClr val="28536B"/>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doughnutChart>
        <c:varyColors val="1"/>
        <c:ser>
          <c:idx val="0"/>
          <c:order val="0"/>
          <c:tx>
            <c:strRef>
              <c:f>Sheet1!$B$1</c:f>
              <c:strCache>
                <c:ptCount val="1"/>
                <c:pt idx="0">
                  <c:v>Series 1</c:v>
                </c:pt>
              </c:strCache>
            </c:strRef>
          </c:tx>
          <c:spPr>
            <a:solidFill>
              <a:srgbClr val="EB853A"/>
            </a:solidFill>
          </c:spPr>
          <c:dPt>
            <c:idx val="0"/>
            <c:bubble3D val="0"/>
            <c:spPr>
              <a:solidFill>
                <a:srgbClr val="F55822"/>
              </a:solidFill>
              <a:ln>
                <a:noFill/>
              </a:ln>
              <a:effectLst/>
            </c:spPr>
            <c:extLst>
              <c:ext xmlns:c16="http://schemas.microsoft.com/office/drawing/2014/chart" uri="{C3380CC4-5D6E-409C-BE32-E72D297353CC}">
                <c16:uniqueId val="{00000000-471D-3D46-86C9-F6CEC1E73459}"/>
              </c:ext>
            </c:extLst>
          </c:dPt>
          <c:dPt>
            <c:idx val="1"/>
            <c:bubble3D val="0"/>
            <c:spPr>
              <a:solidFill>
                <a:srgbClr val="EB853A"/>
              </a:solidFill>
              <a:ln>
                <a:noFill/>
              </a:ln>
              <a:effectLst/>
            </c:spPr>
            <c:extLst>
              <c:ext xmlns:c16="http://schemas.microsoft.com/office/drawing/2014/chart" uri="{C3380CC4-5D6E-409C-BE32-E72D297353CC}">
                <c16:uniqueId val="{00000003-4467-6C4D-BAA4-B0DC8E4FD75C}"/>
              </c:ext>
            </c:extLst>
          </c:dPt>
          <c:dLbls>
            <c:spPr>
              <a:noFill/>
              <a:ln>
                <a:noFill/>
              </a:ln>
              <a:effectLst/>
            </c:spPr>
            <c:txPr>
              <a:bodyPr rot="0" spcFirstLastPara="1" vertOverflow="ellipsis" vert="horz" wrap="square" lIns="38100" tIns="19050" rIns="38100" bIns="19050" anchor="ctr" anchorCtr="0">
                <a:spAutoFit/>
              </a:bodyPr>
              <a:lstStyle/>
              <a:p>
                <a:pPr>
                  <a:defRPr sz="1197" b="0" i="0" u="none" strike="noStrike" kern="120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showLegendKey val="1"/>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Agree</c:v>
                </c:pt>
                <c:pt idx="1">
                  <c:v>Disagree</c:v>
                </c:pt>
              </c:strCache>
            </c:strRef>
          </c:cat>
          <c:val>
            <c:numRef>
              <c:f>Sheet1!$B$2:$B$3</c:f>
              <c:numCache>
                <c:formatCode>0%</c:formatCode>
                <c:ptCount val="2"/>
                <c:pt idx="0">
                  <c:v>0.39</c:v>
                </c:pt>
                <c:pt idx="1">
                  <c:v>0.61</c:v>
                </c:pt>
              </c:numCache>
            </c:numRef>
          </c:val>
          <c:extLst>
            <c:ext xmlns:c16="http://schemas.microsoft.com/office/drawing/2014/chart" uri="{C3380CC4-5D6E-409C-BE32-E72D297353CC}">
              <c16:uniqueId val="{00000000-C4BB-7D42-9FB6-71FF56B1D9E0}"/>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28536B"/>
                </a:solidFill>
                <a:latin typeface="+mn-lt"/>
                <a:ea typeface="+mn-ea"/>
                <a:cs typeface="+mn-cs"/>
              </a:defRPr>
            </a:pPr>
            <a:r>
              <a:rPr lang="en-US" sz="1600" dirty="0">
                <a:solidFill>
                  <a:srgbClr val="28536B"/>
                </a:solidFill>
                <a:latin typeface="Open Sans" panose="020B0606030504020204" pitchFamily="34" charset="0"/>
                <a:ea typeface="Open Sans" panose="020B0606030504020204" pitchFamily="34" charset="0"/>
                <a:cs typeface="Open Sans" panose="020B0606030504020204" pitchFamily="34" charset="0"/>
              </a:rPr>
              <a:t>Why enroll in a community college to later transfer to a university? </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28536B"/>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28536B"/>
            </a:solidFill>
            <a:ln>
              <a:noFill/>
            </a:ln>
            <a:effectLst/>
          </c:spPr>
          <c:invertIfNegative val="0"/>
          <c:dPt>
            <c:idx val="7"/>
            <c:invertIfNegative val="0"/>
            <c:bubble3D val="0"/>
            <c:spPr>
              <a:solidFill>
                <a:srgbClr val="28536B"/>
              </a:solidFill>
              <a:ln>
                <a:noFill/>
              </a:ln>
              <a:effectLst/>
            </c:spPr>
            <c:extLst>
              <c:ext xmlns:c16="http://schemas.microsoft.com/office/drawing/2014/chart" uri="{C3380CC4-5D6E-409C-BE32-E72D297353CC}">
                <c16:uniqueId val="{00000001-9AF9-E74D-ACC5-004BF15DE745}"/>
              </c:ext>
            </c:extLst>
          </c:dPt>
          <c:dPt>
            <c:idx val="8"/>
            <c:invertIfNegative val="0"/>
            <c:bubble3D val="0"/>
            <c:spPr>
              <a:solidFill>
                <a:srgbClr val="28536B"/>
              </a:solidFill>
              <a:ln>
                <a:noFill/>
              </a:ln>
              <a:effectLst/>
            </c:spPr>
            <c:extLst>
              <c:ext xmlns:c16="http://schemas.microsoft.com/office/drawing/2014/chart" uri="{C3380CC4-5D6E-409C-BE32-E72D297353CC}">
                <c16:uniqueId val="{00000003-9AF9-E74D-ACC5-004BF15DE745}"/>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Better financial aid to pay for college</c:v>
                </c:pt>
                <c:pt idx="1">
                  <c:v>Decrease future debt</c:v>
                </c:pt>
                <c:pt idx="2">
                  <c:v>Ability to work while enrolled</c:v>
                </c:pt>
                <c:pt idx="3">
                  <c:v>Increase sense of preparedness for math courses</c:v>
                </c:pt>
                <c:pt idx="4">
                  <c:v>Increase sense of preparedness for courses other than math</c:v>
                </c:pt>
                <c:pt idx="5">
                  <c:v>Allow time to focus on mental health</c:v>
                </c:pt>
                <c:pt idx="6">
                  <c:v>allow time to focus on physical health</c:v>
                </c:pt>
                <c:pt idx="7">
                  <c:v>Other</c:v>
                </c:pt>
                <c:pt idx="8">
                  <c:v>None of the above</c:v>
                </c:pt>
              </c:strCache>
            </c:strRef>
          </c:cat>
          <c:val>
            <c:numRef>
              <c:f>Sheet1!$B$2:$B$10</c:f>
              <c:numCache>
                <c:formatCode>0%</c:formatCode>
                <c:ptCount val="9"/>
                <c:pt idx="0">
                  <c:v>0.6</c:v>
                </c:pt>
                <c:pt idx="1">
                  <c:v>0.53</c:v>
                </c:pt>
                <c:pt idx="2">
                  <c:v>0.53</c:v>
                </c:pt>
                <c:pt idx="3">
                  <c:v>0.2</c:v>
                </c:pt>
                <c:pt idx="4">
                  <c:v>0.19</c:v>
                </c:pt>
                <c:pt idx="5">
                  <c:v>0.25</c:v>
                </c:pt>
                <c:pt idx="6">
                  <c:v>0.16</c:v>
                </c:pt>
                <c:pt idx="7">
                  <c:v>0.03</c:v>
                </c:pt>
                <c:pt idx="8">
                  <c:v>0.03</c:v>
                </c:pt>
              </c:numCache>
            </c:numRef>
          </c:val>
          <c:extLst>
            <c:ext xmlns:c16="http://schemas.microsoft.com/office/drawing/2014/chart" uri="{C3380CC4-5D6E-409C-BE32-E72D297353CC}">
              <c16:uniqueId val="{00000000-C4BB-7D42-9FB6-71FF56B1D9E0}"/>
            </c:ext>
          </c:extLst>
        </c:ser>
        <c:dLbls>
          <c:showLegendKey val="0"/>
          <c:showVal val="0"/>
          <c:showCatName val="0"/>
          <c:showSerName val="0"/>
          <c:showPercent val="0"/>
          <c:showBubbleSize val="0"/>
        </c:dLbls>
        <c:gapWidth val="100"/>
        <c:axId val="568135231"/>
        <c:axId val="568219503"/>
      </c:barChart>
      <c:valAx>
        <c:axId val="568219503"/>
        <c:scaling>
          <c:orientation val="minMax"/>
        </c:scaling>
        <c:delete val="1"/>
        <c:axPos val="l"/>
        <c:numFmt formatCode="0%" sourceLinked="1"/>
        <c:majorTickMark val="out"/>
        <c:minorTickMark val="none"/>
        <c:tickLblPos val="nextTo"/>
        <c:crossAx val="568135231"/>
        <c:crosses val="autoZero"/>
        <c:crossBetween val="between"/>
      </c:valAx>
      <c:catAx>
        <c:axId val="56813523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568219503"/>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28536B"/>
                </a:solidFill>
                <a:latin typeface="+mn-lt"/>
                <a:ea typeface="+mn-ea"/>
                <a:cs typeface="+mn-cs"/>
              </a:defRPr>
            </a:pPr>
            <a:r>
              <a:rPr lang="en-US" sz="1600" dirty="0">
                <a:solidFill>
                  <a:srgbClr val="28536B"/>
                </a:solidFill>
                <a:latin typeface="Open Sans" panose="020B0606030504020204" pitchFamily="34" charset="0"/>
                <a:ea typeface="Open Sans" panose="020B0606030504020204" pitchFamily="34" charset="0"/>
                <a:cs typeface="Open Sans" panose="020B0606030504020204" pitchFamily="34" charset="0"/>
              </a:rPr>
              <a:t>Where should someone enroll if they want to eventually go into a field that would allow them to begin working after completing their bachelor’s such as teaching, business, engineering, nursing?</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28536B"/>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F558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Other private universities</c:v>
                </c:pt>
                <c:pt idx="1">
                  <c:v>Other private universities</c:v>
                </c:pt>
                <c:pt idx="2">
                  <c:v>University of California</c:v>
                </c:pt>
                <c:pt idx="3">
                  <c:v>California State University</c:v>
                </c:pt>
                <c:pt idx="4">
                  <c:v>Community Colleges</c:v>
                </c:pt>
              </c:strCache>
            </c:strRef>
          </c:cat>
          <c:val>
            <c:numRef>
              <c:f>Sheet1!$B$2:$B$6</c:f>
              <c:numCache>
                <c:formatCode>0%</c:formatCode>
                <c:ptCount val="5"/>
                <c:pt idx="0">
                  <c:v>0.16</c:v>
                </c:pt>
                <c:pt idx="1">
                  <c:v>0.21</c:v>
                </c:pt>
                <c:pt idx="2">
                  <c:v>0.5</c:v>
                </c:pt>
                <c:pt idx="3">
                  <c:v>0.56999999999999995</c:v>
                </c:pt>
                <c:pt idx="4">
                  <c:v>0.42</c:v>
                </c:pt>
              </c:numCache>
            </c:numRef>
          </c:val>
          <c:extLst>
            <c:ext xmlns:c16="http://schemas.microsoft.com/office/drawing/2014/chart" uri="{C3380CC4-5D6E-409C-BE32-E72D297353CC}">
              <c16:uniqueId val="{00000000-C4BB-7D42-9FB6-71FF56B1D9E0}"/>
            </c:ext>
          </c:extLst>
        </c:ser>
        <c:dLbls>
          <c:showLegendKey val="0"/>
          <c:showVal val="0"/>
          <c:showCatName val="0"/>
          <c:showSerName val="0"/>
          <c:showPercent val="0"/>
          <c:showBubbleSize val="0"/>
        </c:dLbls>
        <c:gapWidth val="100"/>
        <c:axId val="568135231"/>
        <c:axId val="568219503"/>
      </c:barChart>
      <c:valAx>
        <c:axId val="568219503"/>
        <c:scaling>
          <c:orientation val="minMax"/>
        </c:scaling>
        <c:delete val="1"/>
        <c:axPos val="l"/>
        <c:numFmt formatCode="0%" sourceLinked="1"/>
        <c:majorTickMark val="out"/>
        <c:minorTickMark val="none"/>
        <c:tickLblPos val="nextTo"/>
        <c:crossAx val="568135231"/>
        <c:crosses val="autoZero"/>
        <c:crossBetween val="between"/>
      </c:valAx>
      <c:catAx>
        <c:axId val="56813523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568219503"/>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28536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3"/>
                <c:pt idx="0">
                  <c:v>None of the above</c:v>
                </c:pt>
                <c:pt idx="1">
                  <c:v>Need to care for personal health or for other adult</c:v>
                </c:pt>
                <c:pt idx="2">
                  <c:v>Would take too long to get a degree/certificate</c:v>
                </c:pt>
                <c:pt idx="3">
                  <c:v>Favorable job market (easy to find a good job not requiring a degree)</c:v>
                </c:pt>
                <c:pt idx="4">
                  <c:v>Childcare responsibilities</c:v>
                </c:pt>
                <c:pt idx="5">
                  <c:v>Fear of not being prepared for courses other than Math</c:v>
                </c:pt>
                <c:pt idx="6">
                  <c:v>Fear of not being prepared for Math courses</c:v>
                </c:pt>
                <c:pt idx="7">
                  <c:v>Work conflicts/need to work</c:v>
                </c:pt>
                <c:pt idx="8">
                  <c:v>Inflation makes it less affordable</c:v>
                </c:pt>
                <c:pt idx="9">
                  <c:v>Cost of degree/program (tuition, fees, etc.)</c:v>
                </c:pt>
                <c:pt idx="10">
                  <c:v>Not enough financial aid</c:v>
                </c:pt>
                <c:pt idx="11">
                  <c:v>Experience with college/university</c:v>
                </c:pt>
                <c:pt idx="12">
                  <c:v>Fear of residency status being questioned</c:v>
                </c:pt>
              </c:strCache>
            </c:strRef>
          </c:cat>
          <c:val>
            <c:numRef>
              <c:f>Sheet1!$B$2:$B$15</c:f>
              <c:numCache>
                <c:formatCode>0%</c:formatCode>
                <c:ptCount val="14"/>
                <c:pt idx="0">
                  <c:v>0.13</c:v>
                </c:pt>
                <c:pt idx="1">
                  <c:v>0.1</c:v>
                </c:pt>
                <c:pt idx="2">
                  <c:v>0.12</c:v>
                </c:pt>
                <c:pt idx="3">
                  <c:v>0.06</c:v>
                </c:pt>
                <c:pt idx="4">
                  <c:v>0.13</c:v>
                </c:pt>
                <c:pt idx="5">
                  <c:v>0.08</c:v>
                </c:pt>
                <c:pt idx="6">
                  <c:v>0.12</c:v>
                </c:pt>
                <c:pt idx="7">
                  <c:v>0.31</c:v>
                </c:pt>
                <c:pt idx="8">
                  <c:v>0.19</c:v>
                </c:pt>
                <c:pt idx="9">
                  <c:v>0.37</c:v>
                </c:pt>
                <c:pt idx="10">
                  <c:v>0.4</c:v>
                </c:pt>
                <c:pt idx="11">
                  <c:v>0.15</c:v>
                </c:pt>
                <c:pt idx="12">
                  <c:v>0.01</c:v>
                </c:pt>
              </c:numCache>
            </c:numRef>
          </c:val>
          <c:extLst>
            <c:ext xmlns:c16="http://schemas.microsoft.com/office/drawing/2014/chart" uri="{C3380CC4-5D6E-409C-BE32-E72D297353CC}">
              <c16:uniqueId val="{00000000-C4BB-7D42-9FB6-71FF56B1D9E0}"/>
            </c:ext>
          </c:extLst>
        </c:ser>
        <c:dLbls>
          <c:showLegendKey val="0"/>
          <c:showVal val="0"/>
          <c:showCatName val="0"/>
          <c:showSerName val="0"/>
          <c:showPercent val="0"/>
          <c:showBubbleSize val="0"/>
        </c:dLbls>
        <c:gapWidth val="55"/>
        <c:axId val="109318512"/>
        <c:axId val="33441952"/>
      </c:barChart>
      <c:catAx>
        <c:axId val="1093185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33441952"/>
        <c:crosses val="autoZero"/>
        <c:auto val="1"/>
        <c:lblAlgn val="ctr"/>
        <c:lblOffset val="100"/>
        <c:noMultiLvlLbl val="0"/>
      </c:catAx>
      <c:valAx>
        <c:axId val="33441952"/>
        <c:scaling>
          <c:orientation val="minMax"/>
        </c:scaling>
        <c:delete val="1"/>
        <c:axPos val="b"/>
        <c:numFmt formatCode="0%" sourceLinked="1"/>
        <c:majorTickMark val="none"/>
        <c:minorTickMark val="none"/>
        <c:tickLblPos val="nextTo"/>
        <c:crossAx val="1093185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28536B"/>
                </a:solidFill>
                <a:latin typeface="Open Sans" panose="020B0606030504020204" pitchFamily="34" charset="0"/>
                <a:ea typeface="Open Sans" panose="020B0606030504020204" pitchFamily="34" charset="0"/>
                <a:cs typeface="Open Sans" panose="020B0606030504020204" pitchFamily="34" charset="0"/>
              </a:defRPr>
            </a:pPr>
            <a:r>
              <a:rPr lang="en-US" sz="1400" dirty="0">
                <a:solidFill>
                  <a:srgbClr val="28536B"/>
                </a:solidFill>
                <a:latin typeface="Open Sans" panose="020B0606030504020204" pitchFamily="34" charset="0"/>
                <a:ea typeface="Open Sans" panose="020B0606030504020204" pitchFamily="34" charset="0"/>
                <a:cs typeface="Open Sans" panose="020B0606030504020204" pitchFamily="34" charset="0"/>
              </a:rPr>
              <a:t>Have you (or your child) ever applied to but not enrolled in college/university?</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28536B"/>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bar"/>
        <c:grouping val="clustered"/>
        <c:varyColors val="0"/>
        <c:ser>
          <c:idx val="0"/>
          <c:order val="0"/>
          <c:tx>
            <c:strRef>
              <c:f>Sheet1!$B$1</c:f>
              <c:strCache>
                <c:ptCount val="1"/>
                <c:pt idx="0">
                  <c:v>No</c:v>
                </c:pt>
              </c:strCache>
            </c:strRef>
          </c:tx>
          <c:spPr>
            <a:solidFill>
              <a:srgbClr val="0A7AB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Post-bachelor's degree (MS, MA, PhD, EdD, JD, etc.)</c:v>
                </c:pt>
                <c:pt idx="1">
                  <c:v>Bachelor's degree </c:v>
                </c:pt>
                <c:pt idx="2">
                  <c:v>Associate's degree</c:v>
                </c:pt>
                <c:pt idx="3">
                  <c:v>Certificate </c:v>
                </c:pt>
                <c:pt idx="4">
                  <c:v>Some college (no degree or certificate) </c:v>
                </c:pt>
                <c:pt idx="5">
                  <c:v>High school diploma, GED or equivalent</c:v>
                </c:pt>
                <c:pt idx="6">
                  <c:v>Less than high school</c:v>
                </c:pt>
              </c:strCache>
            </c:strRef>
          </c:cat>
          <c:val>
            <c:numRef>
              <c:f>Sheet1!$B$2:$B$8</c:f>
              <c:numCache>
                <c:formatCode>0%</c:formatCode>
                <c:ptCount val="7"/>
                <c:pt idx="0">
                  <c:v>0.5</c:v>
                </c:pt>
                <c:pt idx="1">
                  <c:v>0.53</c:v>
                </c:pt>
                <c:pt idx="2">
                  <c:v>0.57999999999999996</c:v>
                </c:pt>
                <c:pt idx="3">
                  <c:v>0.63</c:v>
                </c:pt>
                <c:pt idx="4">
                  <c:v>0.63</c:v>
                </c:pt>
                <c:pt idx="5">
                  <c:v>0.66</c:v>
                </c:pt>
                <c:pt idx="6">
                  <c:v>0.68</c:v>
                </c:pt>
              </c:numCache>
            </c:numRef>
          </c:val>
          <c:extLst>
            <c:ext xmlns:c16="http://schemas.microsoft.com/office/drawing/2014/chart" uri="{C3380CC4-5D6E-409C-BE32-E72D297353CC}">
              <c16:uniqueId val="{00000000-C4BB-7D42-9FB6-71FF56B1D9E0}"/>
            </c:ext>
          </c:extLst>
        </c:ser>
        <c:ser>
          <c:idx val="1"/>
          <c:order val="1"/>
          <c:tx>
            <c:strRef>
              <c:f>Sheet1!$C$1</c:f>
              <c:strCache>
                <c:ptCount val="1"/>
                <c:pt idx="0">
                  <c:v>Yes</c:v>
                </c:pt>
              </c:strCache>
            </c:strRef>
          </c:tx>
          <c:spPr>
            <a:solidFill>
              <a:srgbClr val="F558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55822"/>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Post-bachelor's degree (MS, MA, PhD, EdD, JD, etc.)</c:v>
                </c:pt>
                <c:pt idx="1">
                  <c:v>Bachelor's degree </c:v>
                </c:pt>
                <c:pt idx="2">
                  <c:v>Associate's degree</c:v>
                </c:pt>
                <c:pt idx="3">
                  <c:v>Certificate </c:v>
                </c:pt>
                <c:pt idx="4">
                  <c:v>Some college (no degree or certificate) </c:v>
                </c:pt>
                <c:pt idx="5">
                  <c:v>High school diploma, GED or equivalent</c:v>
                </c:pt>
                <c:pt idx="6">
                  <c:v>Less than high school</c:v>
                </c:pt>
              </c:strCache>
            </c:strRef>
          </c:cat>
          <c:val>
            <c:numRef>
              <c:f>Sheet1!$C$2:$C$8</c:f>
              <c:numCache>
                <c:formatCode>0%</c:formatCode>
                <c:ptCount val="7"/>
                <c:pt idx="0">
                  <c:v>0.5</c:v>
                </c:pt>
                <c:pt idx="1">
                  <c:v>0.47</c:v>
                </c:pt>
                <c:pt idx="2">
                  <c:v>0.42</c:v>
                </c:pt>
                <c:pt idx="3">
                  <c:v>0.37</c:v>
                </c:pt>
                <c:pt idx="4">
                  <c:v>0.37</c:v>
                </c:pt>
                <c:pt idx="5">
                  <c:v>0.34</c:v>
                </c:pt>
                <c:pt idx="6">
                  <c:v>0.32</c:v>
                </c:pt>
              </c:numCache>
            </c:numRef>
          </c:val>
          <c:extLst>
            <c:ext xmlns:c16="http://schemas.microsoft.com/office/drawing/2014/chart" uri="{C3380CC4-5D6E-409C-BE32-E72D297353CC}">
              <c16:uniqueId val="{00000000-A250-EC4F-8AF1-7B05AC0B4A56}"/>
            </c:ext>
          </c:extLst>
        </c:ser>
        <c:dLbls>
          <c:showLegendKey val="0"/>
          <c:showVal val="0"/>
          <c:showCatName val="0"/>
          <c:showSerName val="0"/>
          <c:showPercent val="0"/>
          <c:showBubbleSize val="0"/>
        </c:dLbls>
        <c:gapWidth val="55"/>
        <c:axId val="109318512"/>
        <c:axId val="33441952"/>
      </c:barChart>
      <c:catAx>
        <c:axId val="1093185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33441952"/>
        <c:crosses val="autoZero"/>
        <c:auto val="1"/>
        <c:lblAlgn val="ctr"/>
        <c:lblOffset val="100"/>
        <c:noMultiLvlLbl val="0"/>
      </c:catAx>
      <c:valAx>
        <c:axId val="33441952"/>
        <c:scaling>
          <c:orientation val="minMax"/>
        </c:scaling>
        <c:delete val="1"/>
        <c:axPos val="b"/>
        <c:numFmt formatCode="0%" sourceLinked="1"/>
        <c:majorTickMark val="none"/>
        <c:minorTickMark val="none"/>
        <c:tickLblPos val="nextTo"/>
        <c:crossAx val="109318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Series 1</c:v>
                </c:pt>
              </c:strCache>
            </c:strRef>
          </c:tx>
          <c:spPr>
            <a:solidFill>
              <a:srgbClr val="EB853A"/>
            </a:solidFill>
          </c:spPr>
          <c:dPt>
            <c:idx val="0"/>
            <c:bubble3D val="0"/>
            <c:spPr>
              <a:solidFill>
                <a:srgbClr val="85C0E6"/>
              </a:solidFill>
              <a:ln>
                <a:noFill/>
              </a:ln>
              <a:effectLst/>
            </c:spPr>
            <c:extLst>
              <c:ext xmlns:c16="http://schemas.microsoft.com/office/drawing/2014/chart" uri="{C3380CC4-5D6E-409C-BE32-E72D297353CC}">
                <c16:uniqueId val="{00000000-471D-3D46-86C9-F6CEC1E73459}"/>
              </c:ext>
            </c:extLst>
          </c:dPt>
          <c:dPt>
            <c:idx val="1"/>
            <c:bubble3D val="0"/>
            <c:spPr>
              <a:solidFill>
                <a:srgbClr val="F1582D"/>
              </a:solidFill>
              <a:ln>
                <a:noFill/>
              </a:ln>
              <a:effectLst/>
            </c:spPr>
            <c:extLst>
              <c:ext xmlns:c16="http://schemas.microsoft.com/office/drawing/2014/chart" uri="{C3380CC4-5D6E-409C-BE32-E72D297353CC}">
                <c16:uniqueId val="{00000003-6AAC-304A-B2F8-7AEBD4B7266D}"/>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Aware</c:v>
                </c:pt>
                <c:pt idx="1">
                  <c:v>Not aware</c:v>
                </c:pt>
              </c:strCache>
            </c:strRef>
          </c:cat>
          <c:val>
            <c:numRef>
              <c:f>Sheet1!$B$2:$B$3</c:f>
              <c:numCache>
                <c:formatCode>0%</c:formatCode>
                <c:ptCount val="2"/>
                <c:pt idx="0">
                  <c:v>0.52</c:v>
                </c:pt>
                <c:pt idx="1">
                  <c:v>0.48</c:v>
                </c:pt>
              </c:numCache>
            </c:numRef>
          </c:val>
          <c:extLst>
            <c:ext xmlns:c16="http://schemas.microsoft.com/office/drawing/2014/chart" uri="{C3380CC4-5D6E-409C-BE32-E72D297353CC}">
              <c16:uniqueId val="{00000000-C4BB-7D42-9FB6-71FF56B1D9E0}"/>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28536B"/>
                </a:solidFill>
                <a:latin typeface="+mn-lt"/>
                <a:ea typeface="+mn-ea"/>
                <a:cs typeface="+mn-cs"/>
              </a:defRPr>
            </a:pPr>
            <a:r>
              <a:rPr lang="en-US" sz="1600" dirty="0">
                <a:solidFill>
                  <a:srgbClr val="28536B"/>
                </a:solidFill>
                <a:latin typeface="Open Sans" panose="020B0606030504020204" pitchFamily="34" charset="0"/>
                <a:ea typeface="Open Sans" panose="020B0606030504020204" pitchFamily="34" charset="0"/>
                <a:cs typeface="Open Sans" panose="020B0606030504020204" pitchFamily="34" charset="0"/>
              </a:rPr>
              <a:t>Which college/university affinity groups would you (your child) be interested in?</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28536B"/>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EB853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Black/African American groups</c:v>
                </c:pt>
                <c:pt idx="1">
                  <c:v>Hispanic/Latinx groups</c:v>
                </c:pt>
                <c:pt idx="2">
                  <c:v>LGBTQIA2S groups</c:v>
                </c:pt>
                <c:pt idx="3">
                  <c:v>Professional
associations (specific to career areas)</c:v>
                </c:pt>
                <c:pt idx="4">
                  <c:v>Veterans’ groups </c:v>
                </c:pt>
                <c:pt idx="5">
                  <c:v>Women’s groups </c:v>
                </c:pt>
                <c:pt idx="6">
                  <c:v>None of the above</c:v>
                </c:pt>
                <c:pt idx="7">
                  <c:v>Other</c:v>
                </c:pt>
              </c:strCache>
            </c:strRef>
          </c:cat>
          <c:val>
            <c:numRef>
              <c:f>Sheet1!$B$2:$B$9</c:f>
              <c:numCache>
                <c:formatCode>0%</c:formatCode>
                <c:ptCount val="8"/>
                <c:pt idx="0">
                  <c:v>0.16</c:v>
                </c:pt>
                <c:pt idx="1">
                  <c:v>0.39</c:v>
                </c:pt>
                <c:pt idx="2">
                  <c:v>0.11</c:v>
                </c:pt>
                <c:pt idx="3">
                  <c:v>0.39</c:v>
                </c:pt>
                <c:pt idx="4">
                  <c:v>0.06</c:v>
                </c:pt>
                <c:pt idx="5">
                  <c:v>0.26</c:v>
                </c:pt>
                <c:pt idx="6">
                  <c:v>0.17</c:v>
                </c:pt>
                <c:pt idx="7">
                  <c:v>0.03</c:v>
                </c:pt>
              </c:numCache>
            </c:numRef>
          </c:val>
          <c:extLst>
            <c:ext xmlns:c16="http://schemas.microsoft.com/office/drawing/2014/chart" uri="{C3380CC4-5D6E-409C-BE32-E72D297353CC}">
              <c16:uniqueId val="{00000000-C4BB-7D42-9FB6-71FF56B1D9E0}"/>
            </c:ext>
          </c:extLst>
        </c:ser>
        <c:dLbls>
          <c:showLegendKey val="0"/>
          <c:showVal val="0"/>
          <c:showCatName val="0"/>
          <c:showSerName val="0"/>
          <c:showPercent val="0"/>
          <c:showBubbleSize val="0"/>
        </c:dLbls>
        <c:gapWidth val="100"/>
        <c:axId val="568135231"/>
        <c:axId val="568219503"/>
      </c:barChart>
      <c:valAx>
        <c:axId val="568219503"/>
        <c:scaling>
          <c:orientation val="minMax"/>
        </c:scaling>
        <c:delete val="1"/>
        <c:axPos val="l"/>
        <c:numFmt formatCode="0%" sourceLinked="1"/>
        <c:majorTickMark val="out"/>
        <c:minorTickMark val="none"/>
        <c:tickLblPos val="nextTo"/>
        <c:crossAx val="568135231"/>
        <c:crosses val="autoZero"/>
        <c:crossBetween val="between"/>
      </c:valAx>
      <c:catAx>
        <c:axId val="56813523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568219503"/>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rgbClr val="28536B"/>
                </a:solidFill>
                <a:latin typeface="Open Sans" panose="020B0606030504020204" pitchFamily="34" charset="0"/>
                <a:ea typeface="Open Sans" panose="020B0606030504020204" pitchFamily="34" charset="0"/>
                <a:cs typeface="Open Sans" panose="020B0606030504020204" pitchFamily="34" charset="0"/>
              </a:defRPr>
            </a:pPr>
            <a:r>
              <a:rPr lang="en-US" sz="1600" b="0" i="0" dirty="0">
                <a:solidFill>
                  <a:srgbClr val="28536B"/>
                </a:solidFill>
                <a:latin typeface="Open Sans" panose="020B0606030504020204" pitchFamily="34" charset="0"/>
                <a:ea typeface="Open Sans" panose="020B0606030504020204" pitchFamily="34" charset="0"/>
                <a:cs typeface="Open Sans" panose="020B0606030504020204" pitchFamily="34" charset="0"/>
              </a:rPr>
              <a:t>If you live in the IE, you do not need a four-year degree to succeed</a:t>
            </a:r>
          </a:p>
        </c:rich>
      </c:tx>
      <c:overlay val="0"/>
      <c:spPr>
        <a:noFill/>
        <a:ln>
          <a:noFill/>
        </a:ln>
        <a:effectLst/>
      </c:spPr>
      <c:txPr>
        <a:bodyPr rot="0" spcFirstLastPara="1" vertOverflow="ellipsis" vert="horz" wrap="square" anchor="ctr" anchorCtr="1"/>
        <a:lstStyle/>
        <a:p>
          <a:pPr>
            <a:defRPr sz="1600" b="0" i="0" u="none" strike="noStrike" kern="1200" spc="0" baseline="0">
              <a:solidFill>
                <a:srgbClr val="28536B"/>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doughnutChart>
        <c:varyColors val="1"/>
        <c:ser>
          <c:idx val="0"/>
          <c:order val="0"/>
          <c:tx>
            <c:strRef>
              <c:f>Sheet1!$B$1</c:f>
              <c:strCache>
                <c:ptCount val="1"/>
                <c:pt idx="0">
                  <c:v>Series 1</c:v>
                </c:pt>
              </c:strCache>
            </c:strRef>
          </c:tx>
          <c:spPr>
            <a:solidFill>
              <a:srgbClr val="85C0E6"/>
            </a:solidFill>
          </c:spPr>
          <c:dPt>
            <c:idx val="0"/>
            <c:bubble3D val="0"/>
            <c:spPr>
              <a:solidFill>
                <a:srgbClr val="D9B989"/>
              </a:solidFill>
              <a:ln>
                <a:noFill/>
              </a:ln>
              <a:effectLst/>
            </c:spPr>
            <c:extLst>
              <c:ext xmlns:c16="http://schemas.microsoft.com/office/drawing/2014/chart" uri="{C3380CC4-5D6E-409C-BE32-E72D297353CC}">
                <c16:uniqueId val="{00000000-471D-3D46-86C9-F6CEC1E73459}"/>
              </c:ext>
            </c:extLst>
          </c:dPt>
          <c:dPt>
            <c:idx val="1"/>
            <c:bubble3D val="0"/>
            <c:spPr>
              <a:solidFill>
                <a:srgbClr val="85C0E6"/>
              </a:solidFill>
              <a:ln>
                <a:noFill/>
              </a:ln>
              <a:effectLst/>
            </c:spPr>
            <c:extLst>
              <c:ext xmlns:c16="http://schemas.microsoft.com/office/drawing/2014/chart" uri="{C3380CC4-5D6E-409C-BE32-E72D297353CC}">
                <c16:uniqueId val="{00000003-4467-6C4D-BAA4-B0DC8E4FD75C}"/>
              </c:ext>
            </c:extLst>
          </c:dPt>
          <c:dLbls>
            <c:spPr>
              <a:noFill/>
              <a:ln>
                <a:noFill/>
              </a:ln>
              <a:effectLst/>
            </c:spPr>
            <c:txPr>
              <a:bodyPr rot="0" spcFirstLastPara="1" vertOverflow="ellipsis" vert="horz" wrap="square" lIns="38100" tIns="19050" rIns="38100" bIns="19050" anchor="ctr" anchorCtr="0">
                <a:spAutoFit/>
              </a:bodyPr>
              <a:lstStyle/>
              <a:p>
                <a:pPr>
                  <a:defRPr sz="1197" b="0" i="0" u="none" strike="noStrike" kern="120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showLegendKey val="1"/>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Agree</c:v>
                </c:pt>
                <c:pt idx="1">
                  <c:v>Disagree</c:v>
                </c:pt>
              </c:strCache>
            </c:strRef>
          </c:cat>
          <c:val>
            <c:numRef>
              <c:f>Sheet1!$B$2:$B$3</c:f>
              <c:numCache>
                <c:formatCode>0%</c:formatCode>
                <c:ptCount val="2"/>
                <c:pt idx="0">
                  <c:v>0.47</c:v>
                </c:pt>
                <c:pt idx="1">
                  <c:v>0.53</c:v>
                </c:pt>
              </c:numCache>
            </c:numRef>
          </c:val>
          <c:extLst>
            <c:ext xmlns:c16="http://schemas.microsoft.com/office/drawing/2014/chart" uri="{C3380CC4-5D6E-409C-BE32-E72D297353CC}">
              <c16:uniqueId val="{00000000-C4BB-7D42-9FB6-71FF56B1D9E0}"/>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Series 1</c:v>
                </c:pt>
              </c:strCache>
            </c:strRef>
          </c:tx>
          <c:spPr>
            <a:solidFill>
              <a:srgbClr val="EB853A"/>
            </a:solidFill>
          </c:spPr>
          <c:dPt>
            <c:idx val="0"/>
            <c:bubble3D val="0"/>
            <c:spPr>
              <a:solidFill>
                <a:srgbClr val="F55822"/>
              </a:solidFill>
              <a:ln>
                <a:noFill/>
              </a:ln>
              <a:effectLst/>
            </c:spPr>
            <c:extLst>
              <c:ext xmlns:c16="http://schemas.microsoft.com/office/drawing/2014/chart" uri="{C3380CC4-5D6E-409C-BE32-E72D297353CC}">
                <c16:uniqueId val="{00000000-471D-3D46-86C9-F6CEC1E73459}"/>
              </c:ext>
            </c:extLst>
          </c:dPt>
          <c:dPt>
            <c:idx val="1"/>
            <c:bubble3D val="0"/>
            <c:spPr>
              <a:solidFill>
                <a:srgbClr val="EB853A"/>
              </a:solidFill>
              <a:ln>
                <a:noFill/>
              </a:ln>
              <a:effectLst/>
            </c:spPr>
            <c:extLst>
              <c:ext xmlns:c16="http://schemas.microsoft.com/office/drawing/2014/chart" uri="{C3380CC4-5D6E-409C-BE32-E72D297353CC}">
                <c16:uniqueId val="{00000003-4467-6C4D-BAA4-B0DC8E4FD75C}"/>
              </c:ext>
            </c:extLst>
          </c:dPt>
          <c:dPt>
            <c:idx val="2"/>
            <c:bubble3D val="0"/>
            <c:spPr>
              <a:solidFill>
                <a:srgbClr val="DDD9C3"/>
              </a:solidFill>
              <a:ln>
                <a:noFill/>
              </a:ln>
              <a:effectLst/>
            </c:spPr>
            <c:extLst>
              <c:ext xmlns:c16="http://schemas.microsoft.com/office/drawing/2014/chart" uri="{C3380CC4-5D6E-409C-BE32-E72D297353CC}">
                <c16:uniqueId val="{00000001-471D-3D46-86C9-F6CEC1E73459}"/>
              </c:ext>
            </c:extLst>
          </c:dPt>
          <c:dPt>
            <c:idx val="3"/>
            <c:bubble3D val="0"/>
            <c:spPr>
              <a:solidFill>
                <a:srgbClr val="85C0E6"/>
              </a:solidFill>
              <a:ln>
                <a:noFill/>
              </a:ln>
              <a:effectLst/>
            </c:spPr>
            <c:extLst>
              <c:ext xmlns:c16="http://schemas.microsoft.com/office/drawing/2014/chart" uri="{C3380CC4-5D6E-409C-BE32-E72D297353CC}">
                <c16:uniqueId val="{00000002-471D-3D46-86C9-F6CEC1E73459}"/>
              </c:ext>
            </c:extLst>
          </c:dPt>
          <c:dPt>
            <c:idx val="4"/>
            <c:bubble3D val="0"/>
            <c:spPr>
              <a:solidFill>
                <a:srgbClr val="0A7ABF"/>
              </a:solidFill>
              <a:ln>
                <a:noFill/>
              </a:ln>
              <a:effectLst/>
            </c:spPr>
            <c:extLst>
              <c:ext xmlns:c16="http://schemas.microsoft.com/office/drawing/2014/chart" uri="{C3380CC4-5D6E-409C-BE32-E72D297353CC}">
                <c16:uniqueId val="{00000003-471D-3D46-86C9-F6CEC1E73459}"/>
              </c:ext>
            </c:extLst>
          </c:dPt>
          <c:cat>
            <c:strRef>
              <c:f>Sheet1!$A$2:$A$6</c:f>
              <c:strCache>
                <c:ptCount val="5"/>
                <c:pt idx="0">
                  <c:v>Very valuable</c:v>
                </c:pt>
                <c:pt idx="1">
                  <c:v>Somewhat valuable</c:v>
                </c:pt>
                <c:pt idx="2">
                  <c:v>Somewhat not valuable</c:v>
                </c:pt>
                <c:pt idx="3">
                  <c:v>Not valuable</c:v>
                </c:pt>
                <c:pt idx="4">
                  <c:v>Don't know</c:v>
                </c:pt>
              </c:strCache>
            </c:strRef>
          </c:cat>
          <c:val>
            <c:numRef>
              <c:f>Sheet1!$B$2:$B$6</c:f>
              <c:numCache>
                <c:formatCode>0%</c:formatCode>
                <c:ptCount val="5"/>
                <c:pt idx="0">
                  <c:v>0.44</c:v>
                </c:pt>
                <c:pt idx="1">
                  <c:v>0.42</c:v>
                </c:pt>
                <c:pt idx="2">
                  <c:v>0.08</c:v>
                </c:pt>
                <c:pt idx="3">
                  <c:v>0.05</c:v>
                </c:pt>
                <c:pt idx="4">
                  <c:v>0.02</c:v>
                </c:pt>
              </c:numCache>
            </c:numRef>
          </c:val>
          <c:extLst>
            <c:ext xmlns:c16="http://schemas.microsoft.com/office/drawing/2014/chart" uri="{C3380CC4-5D6E-409C-BE32-E72D297353CC}">
              <c16:uniqueId val="{00000000-C4BB-7D42-9FB6-71FF56B1D9E0}"/>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rgbClr val="28536B"/>
                </a:solidFill>
                <a:latin typeface="Open Sans" panose="020B0606030504020204" pitchFamily="34" charset="0"/>
                <a:ea typeface="Open Sans" panose="020B0606030504020204" pitchFamily="34" charset="0"/>
                <a:cs typeface="Open Sans" panose="020B0606030504020204" pitchFamily="34" charset="0"/>
              </a:defRPr>
            </a:pPr>
            <a:r>
              <a:rPr lang="en-US" sz="1600" b="0" i="0" dirty="0">
                <a:solidFill>
                  <a:srgbClr val="28536B"/>
                </a:solidFill>
                <a:latin typeface="Open Sans" panose="020B0606030504020204" pitchFamily="34" charset="0"/>
                <a:ea typeface="Open Sans" panose="020B0606030504020204" pitchFamily="34" charset="0"/>
                <a:cs typeface="Open Sans" panose="020B0606030504020204" pitchFamily="34" charset="0"/>
              </a:rPr>
              <a:t>In your opinion, education beyond high school is necessary</a:t>
            </a:r>
          </a:p>
        </c:rich>
      </c:tx>
      <c:overlay val="0"/>
      <c:spPr>
        <a:noFill/>
        <a:ln>
          <a:noFill/>
        </a:ln>
        <a:effectLst/>
      </c:spPr>
      <c:txPr>
        <a:bodyPr rot="0" spcFirstLastPara="1" vertOverflow="ellipsis" vert="horz" wrap="square" anchor="ctr" anchorCtr="1"/>
        <a:lstStyle/>
        <a:p>
          <a:pPr>
            <a:defRPr sz="1600" b="0" i="0" u="none" strike="noStrike" kern="1200" spc="0" baseline="0">
              <a:solidFill>
                <a:srgbClr val="28536B"/>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doughnutChart>
        <c:varyColors val="1"/>
        <c:ser>
          <c:idx val="0"/>
          <c:order val="0"/>
          <c:tx>
            <c:strRef>
              <c:f>Sheet1!$B$1</c:f>
              <c:strCache>
                <c:ptCount val="1"/>
                <c:pt idx="0">
                  <c:v>Series 1</c:v>
                </c:pt>
              </c:strCache>
            </c:strRef>
          </c:tx>
          <c:spPr>
            <a:solidFill>
              <a:srgbClr val="85C0E6"/>
            </a:solidFill>
          </c:spPr>
          <c:dPt>
            <c:idx val="0"/>
            <c:bubble3D val="0"/>
            <c:spPr>
              <a:solidFill>
                <a:srgbClr val="EB853A"/>
              </a:solidFill>
              <a:ln>
                <a:noFill/>
              </a:ln>
              <a:effectLst/>
            </c:spPr>
            <c:extLst>
              <c:ext xmlns:c16="http://schemas.microsoft.com/office/drawing/2014/chart" uri="{C3380CC4-5D6E-409C-BE32-E72D297353CC}">
                <c16:uniqueId val="{00000000-471D-3D46-86C9-F6CEC1E73459}"/>
              </c:ext>
            </c:extLst>
          </c:dPt>
          <c:dPt>
            <c:idx val="1"/>
            <c:bubble3D val="0"/>
            <c:spPr>
              <a:solidFill>
                <a:srgbClr val="85C0E6"/>
              </a:solidFill>
              <a:ln>
                <a:noFill/>
              </a:ln>
              <a:effectLst/>
            </c:spPr>
            <c:extLst>
              <c:ext xmlns:c16="http://schemas.microsoft.com/office/drawing/2014/chart" uri="{C3380CC4-5D6E-409C-BE32-E72D297353CC}">
                <c16:uniqueId val="{00000003-4467-6C4D-BAA4-B0DC8E4FD75C}"/>
              </c:ext>
            </c:extLst>
          </c:dPt>
          <c:dLbls>
            <c:spPr>
              <a:noFill/>
              <a:ln>
                <a:noFill/>
              </a:ln>
              <a:effectLst/>
            </c:spPr>
            <c:txPr>
              <a:bodyPr rot="0" spcFirstLastPara="1" vertOverflow="ellipsis" vert="horz" wrap="square" lIns="38100" tIns="19050" rIns="38100" bIns="19050" anchor="ctr" anchorCtr="0">
                <a:spAutoFit/>
              </a:bodyPr>
              <a:lstStyle/>
              <a:p>
                <a:pPr>
                  <a:defRPr sz="1197" b="0" i="0" u="none" strike="noStrike" kern="120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showLegendKey val="1"/>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Agree</c:v>
                </c:pt>
                <c:pt idx="1">
                  <c:v>Disagree</c:v>
                </c:pt>
              </c:strCache>
            </c:strRef>
          </c:cat>
          <c:val>
            <c:numRef>
              <c:f>Sheet1!$B$2:$B$3</c:f>
              <c:numCache>
                <c:formatCode>0%</c:formatCode>
                <c:ptCount val="2"/>
                <c:pt idx="0">
                  <c:v>0.77</c:v>
                </c:pt>
                <c:pt idx="1">
                  <c:v>0.23</c:v>
                </c:pt>
              </c:numCache>
            </c:numRef>
          </c:val>
          <c:extLst>
            <c:ext xmlns:c16="http://schemas.microsoft.com/office/drawing/2014/chart" uri="{C3380CC4-5D6E-409C-BE32-E72D297353CC}">
              <c16:uniqueId val="{00000000-C4BB-7D42-9FB6-71FF56B1D9E0}"/>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Very valuable</c:v>
                </c:pt>
              </c:strCache>
            </c:strRef>
          </c:tx>
          <c:spPr>
            <a:solidFill>
              <a:srgbClr val="EB853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18-25 years</c:v>
                </c:pt>
                <c:pt idx="1">
                  <c:v>26-35 years</c:v>
                </c:pt>
                <c:pt idx="2">
                  <c:v>36-45 years</c:v>
                </c:pt>
                <c:pt idx="3">
                  <c:v>46-55 years</c:v>
                </c:pt>
                <c:pt idx="4">
                  <c:v>56-65 years</c:v>
                </c:pt>
              </c:strCache>
            </c:strRef>
          </c:cat>
          <c:val>
            <c:numRef>
              <c:f>Sheet1!$B$2:$B$6</c:f>
              <c:numCache>
                <c:formatCode>0%</c:formatCode>
                <c:ptCount val="5"/>
                <c:pt idx="0">
                  <c:v>0.35</c:v>
                </c:pt>
                <c:pt idx="1">
                  <c:v>0.35</c:v>
                </c:pt>
                <c:pt idx="2">
                  <c:v>0.56999999999999995</c:v>
                </c:pt>
                <c:pt idx="3">
                  <c:v>0.59</c:v>
                </c:pt>
                <c:pt idx="4">
                  <c:v>0.51</c:v>
                </c:pt>
              </c:numCache>
            </c:numRef>
          </c:val>
          <c:extLst>
            <c:ext xmlns:c16="http://schemas.microsoft.com/office/drawing/2014/chart" uri="{C3380CC4-5D6E-409C-BE32-E72D297353CC}">
              <c16:uniqueId val="{00000000-1B47-F54B-86C2-3A58487A7365}"/>
            </c:ext>
          </c:extLst>
        </c:ser>
        <c:ser>
          <c:idx val="1"/>
          <c:order val="1"/>
          <c:tx>
            <c:strRef>
              <c:f>Sheet1!$C$1</c:f>
              <c:strCache>
                <c:ptCount val="1"/>
                <c:pt idx="0">
                  <c:v>Somewhat valuable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18-25 years</c:v>
                </c:pt>
                <c:pt idx="1">
                  <c:v>26-35 years</c:v>
                </c:pt>
                <c:pt idx="2">
                  <c:v>36-45 years</c:v>
                </c:pt>
                <c:pt idx="3">
                  <c:v>46-55 years</c:v>
                </c:pt>
                <c:pt idx="4">
                  <c:v>56-65 years</c:v>
                </c:pt>
              </c:strCache>
            </c:strRef>
          </c:cat>
          <c:val>
            <c:numRef>
              <c:f>Sheet1!$C$2:$C$6</c:f>
              <c:numCache>
                <c:formatCode>0%</c:formatCode>
                <c:ptCount val="5"/>
                <c:pt idx="0">
                  <c:v>0.45</c:v>
                </c:pt>
                <c:pt idx="1">
                  <c:v>0.49</c:v>
                </c:pt>
                <c:pt idx="2">
                  <c:v>0.33</c:v>
                </c:pt>
                <c:pt idx="3">
                  <c:v>0.32</c:v>
                </c:pt>
                <c:pt idx="4">
                  <c:v>0.35</c:v>
                </c:pt>
              </c:numCache>
            </c:numRef>
          </c:val>
          <c:extLst>
            <c:ext xmlns:c16="http://schemas.microsoft.com/office/drawing/2014/chart" uri="{C3380CC4-5D6E-409C-BE32-E72D297353CC}">
              <c16:uniqueId val="{00000000-C385-C34B-B377-0FBC6EBB06FC}"/>
            </c:ext>
          </c:extLst>
        </c:ser>
        <c:ser>
          <c:idx val="2"/>
          <c:order val="2"/>
          <c:tx>
            <c:strRef>
              <c:f>Sheet1!$D$1</c:f>
              <c:strCache>
                <c:ptCount val="1"/>
                <c:pt idx="0">
                  <c:v>Somewhat not valuable</c:v>
                </c:pt>
              </c:strCache>
            </c:strRef>
          </c:tx>
          <c:spPr>
            <a:solidFill>
              <a:srgbClr val="F558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18-25 years</c:v>
                </c:pt>
                <c:pt idx="1">
                  <c:v>26-35 years</c:v>
                </c:pt>
                <c:pt idx="2">
                  <c:v>36-45 years</c:v>
                </c:pt>
                <c:pt idx="3">
                  <c:v>46-55 years</c:v>
                </c:pt>
                <c:pt idx="4">
                  <c:v>56-65 years</c:v>
                </c:pt>
              </c:strCache>
            </c:strRef>
          </c:cat>
          <c:val>
            <c:numRef>
              <c:f>Sheet1!$D$2:$D$6</c:f>
              <c:numCache>
                <c:formatCode>0%</c:formatCode>
                <c:ptCount val="5"/>
                <c:pt idx="0">
                  <c:v>0.1</c:v>
                </c:pt>
                <c:pt idx="1">
                  <c:v>0.1</c:v>
                </c:pt>
                <c:pt idx="2">
                  <c:v>0.05</c:v>
                </c:pt>
                <c:pt idx="3">
                  <c:v>0.03</c:v>
                </c:pt>
                <c:pt idx="4">
                  <c:v>0.11</c:v>
                </c:pt>
              </c:numCache>
            </c:numRef>
          </c:val>
          <c:extLst>
            <c:ext xmlns:c16="http://schemas.microsoft.com/office/drawing/2014/chart" uri="{C3380CC4-5D6E-409C-BE32-E72D297353CC}">
              <c16:uniqueId val="{00000001-C385-C34B-B377-0FBC6EBB06FC}"/>
            </c:ext>
          </c:extLst>
        </c:ser>
        <c:ser>
          <c:idx val="3"/>
          <c:order val="3"/>
          <c:tx>
            <c:strRef>
              <c:f>Sheet1!$E$1</c:f>
              <c:strCache>
                <c:ptCount val="1"/>
                <c:pt idx="0">
                  <c:v>Not valuable</c:v>
                </c:pt>
              </c:strCache>
            </c:strRef>
          </c:tx>
          <c:spPr>
            <a:solidFill>
              <a:srgbClr val="FAC09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18-25 years</c:v>
                </c:pt>
                <c:pt idx="1">
                  <c:v>26-35 years</c:v>
                </c:pt>
                <c:pt idx="2">
                  <c:v>36-45 years</c:v>
                </c:pt>
                <c:pt idx="3">
                  <c:v>46-55 years</c:v>
                </c:pt>
                <c:pt idx="4">
                  <c:v>56-65 years</c:v>
                </c:pt>
              </c:strCache>
            </c:strRef>
          </c:cat>
          <c:val>
            <c:numRef>
              <c:f>Sheet1!$E$2:$E$6</c:f>
              <c:numCache>
                <c:formatCode>0%</c:formatCode>
                <c:ptCount val="5"/>
                <c:pt idx="0">
                  <c:v>7.0000000000000007E-2</c:v>
                </c:pt>
                <c:pt idx="1">
                  <c:v>0.04</c:v>
                </c:pt>
                <c:pt idx="2">
                  <c:v>0.04</c:v>
                </c:pt>
                <c:pt idx="3">
                  <c:v>0.04</c:v>
                </c:pt>
                <c:pt idx="4">
                  <c:v>0.03</c:v>
                </c:pt>
              </c:numCache>
            </c:numRef>
          </c:val>
          <c:extLst>
            <c:ext xmlns:c16="http://schemas.microsoft.com/office/drawing/2014/chart" uri="{C3380CC4-5D6E-409C-BE32-E72D297353CC}">
              <c16:uniqueId val="{00000002-C385-C34B-B377-0FBC6EBB06FC}"/>
            </c:ext>
          </c:extLst>
        </c:ser>
        <c:ser>
          <c:idx val="4"/>
          <c:order val="4"/>
          <c:tx>
            <c:strRef>
              <c:f>Sheet1!$F$1</c:f>
              <c:strCache>
                <c:ptCount val="1"/>
                <c:pt idx="0">
                  <c:v>Don't know</c:v>
                </c:pt>
              </c:strCache>
            </c:strRef>
          </c:tx>
          <c:spPr>
            <a:solidFill>
              <a:srgbClr val="85C0E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18-25 years</c:v>
                </c:pt>
                <c:pt idx="1">
                  <c:v>26-35 years</c:v>
                </c:pt>
                <c:pt idx="2">
                  <c:v>36-45 years</c:v>
                </c:pt>
                <c:pt idx="3">
                  <c:v>46-55 years</c:v>
                </c:pt>
                <c:pt idx="4">
                  <c:v>56-65 years</c:v>
                </c:pt>
              </c:strCache>
            </c:strRef>
          </c:cat>
          <c:val>
            <c:numRef>
              <c:f>Sheet1!$F$2:$F$6</c:f>
              <c:numCache>
                <c:formatCode>0%</c:formatCode>
                <c:ptCount val="5"/>
                <c:pt idx="0">
                  <c:v>0.04</c:v>
                </c:pt>
                <c:pt idx="1">
                  <c:v>0.02</c:v>
                </c:pt>
                <c:pt idx="2">
                  <c:v>0.01</c:v>
                </c:pt>
                <c:pt idx="3">
                  <c:v>0.03</c:v>
                </c:pt>
                <c:pt idx="4">
                  <c:v>0</c:v>
                </c:pt>
              </c:numCache>
            </c:numRef>
          </c:val>
          <c:extLst>
            <c:ext xmlns:c16="http://schemas.microsoft.com/office/drawing/2014/chart" uri="{C3380CC4-5D6E-409C-BE32-E72D297353CC}">
              <c16:uniqueId val="{00000003-C385-C34B-B377-0FBC6EBB06FC}"/>
            </c:ext>
          </c:extLst>
        </c:ser>
        <c:dLbls>
          <c:showLegendKey val="0"/>
          <c:showVal val="0"/>
          <c:showCatName val="0"/>
          <c:showSerName val="0"/>
          <c:showPercent val="0"/>
          <c:showBubbleSize val="0"/>
        </c:dLbls>
        <c:gapWidth val="73"/>
        <c:overlap val="-27"/>
        <c:axId val="31017760"/>
        <c:axId val="31151904"/>
      </c:barChart>
      <c:catAx>
        <c:axId val="31017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31151904"/>
        <c:crosses val="autoZero"/>
        <c:auto val="1"/>
        <c:lblAlgn val="ctr"/>
        <c:lblOffset val="100"/>
        <c:noMultiLvlLbl val="0"/>
      </c:catAx>
      <c:valAx>
        <c:axId val="31151904"/>
        <c:scaling>
          <c:orientation val="minMax"/>
        </c:scaling>
        <c:delete val="1"/>
        <c:axPos val="l"/>
        <c:numFmt formatCode="0%" sourceLinked="1"/>
        <c:majorTickMark val="none"/>
        <c:minorTickMark val="none"/>
        <c:tickLblPos val="nextTo"/>
        <c:crossAx val="31017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Non-Hispanic</c:v>
                </c:pt>
              </c:strCache>
            </c:strRef>
          </c:tx>
          <c:spPr>
            <a:solidFill>
              <a:srgbClr val="EB853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Plan my career</c:v>
                </c:pt>
                <c:pt idx="1">
                  <c:v>Manage my finances</c:v>
                </c:pt>
                <c:pt idx="2">
                  <c:v>Care for my mental health</c:v>
                </c:pt>
                <c:pt idx="3">
                  <c:v>Care for my physical health</c:v>
                </c:pt>
                <c:pt idx="4">
                  <c:v>Support my long-term financial goals</c:v>
                </c:pt>
                <c:pt idx="5">
                  <c:v>Support my basic needs today</c:v>
                </c:pt>
                <c:pt idx="6">
                  <c:v>Support my family's basic needs today</c:v>
                </c:pt>
              </c:strCache>
            </c:strRef>
          </c:cat>
          <c:val>
            <c:numRef>
              <c:f>Sheet1!$B$2:$B$8</c:f>
              <c:numCache>
                <c:formatCode>0%</c:formatCode>
                <c:ptCount val="7"/>
                <c:pt idx="0">
                  <c:v>0.15</c:v>
                </c:pt>
                <c:pt idx="1">
                  <c:v>0.05</c:v>
                </c:pt>
                <c:pt idx="2">
                  <c:v>0.03</c:v>
                </c:pt>
                <c:pt idx="3">
                  <c:v>0.02</c:v>
                </c:pt>
                <c:pt idx="4">
                  <c:v>0.34</c:v>
                </c:pt>
                <c:pt idx="5">
                  <c:v>0.17</c:v>
                </c:pt>
                <c:pt idx="6">
                  <c:v>0.19</c:v>
                </c:pt>
              </c:numCache>
            </c:numRef>
          </c:val>
          <c:extLst>
            <c:ext xmlns:c16="http://schemas.microsoft.com/office/drawing/2014/chart" uri="{C3380CC4-5D6E-409C-BE32-E72D297353CC}">
              <c16:uniqueId val="{00000000-1B47-F54B-86C2-3A58487A7365}"/>
            </c:ext>
          </c:extLst>
        </c:ser>
        <c:ser>
          <c:idx val="1"/>
          <c:order val="1"/>
          <c:tx>
            <c:strRef>
              <c:f>Sheet1!$C$1</c:f>
              <c:strCache>
                <c:ptCount val="1"/>
                <c:pt idx="0">
                  <c:v>Hispanics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Plan my career</c:v>
                </c:pt>
                <c:pt idx="1">
                  <c:v>Manage my finances</c:v>
                </c:pt>
                <c:pt idx="2">
                  <c:v>Care for my mental health</c:v>
                </c:pt>
                <c:pt idx="3">
                  <c:v>Care for my physical health</c:v>
                </c:pt>
                <c:pt idx="4">
                  <c:v>Support my long-term financial goals</c:v>
                </c:pt>
                <c:pt idx="5">
                  <c:v>Support my basic needs today</c:v>
                </c:pt>
                <c:pt idx="6">
                  <c:v>Support my family's basic needs today</c:v>
                </c:pt>
              </c:strCache>
            </c:strRef>
          </c:cat>
          <c:val>
            <c:numRef>
              <c:f>Sheet1!$C$2:$C$8</c:f>
              <c:numCache>
                <c:formatCode>0%</c:formatCode>
                <c:ptCount val="7"/>
                <c:pt idx="0">
                  <c:v>0.14000000000000001</c:v>
                </c:pt>
                <c:pt idx="1">
                  <c:v>0.05</c:v>
                </c:pt>
                <c:pt idx="2">
                  <c:v>0.04</c:v>
                </c:pt>
                <c:pt idx="3">
                  <c:v>0.03</c:v>
                </c:pt>
                <c:pt idx="4">
                  <c:v>0.27</c:v>
                </c:pt>
                <c:pt idx="5">
                  <c:v>0.16</c:v>
                </c:pt>
                <c:pt idx="6">
                  <c:v>0.27</c:v>
                </c:pt>
              </c:numCache>
            </c:numRef>
          </c:val>
          <c:extLst>
            <c:ext xmlns:c16="http://schemas.microsoft.com/office/drawing/2014/chart" uri="{C3380CC4-5D6E-409C-BE32-E72D297353CC}">
              <c16:uniqueId val="{00000000-C385-C34B-B377-0FBC6EBB06FC}"/>
            </c:ext>
          </c:extLst>
        </c:ser>
        <c:dLbls>
          <c:showLegendKey val="0"/>
          <c:showVal val="0"/>
          <c:showCatName val="0"/>
          <c:showSerName val="0"/>
          <c:showPercent val="0"/>
          <c:showBubbleSize val="0"/>
        </c:dLbls>
        <c:gapWidth val="73"/>
        <c:overlap val="-27"/>
        <c:axId val="31017760"/>
        <c:axId val="31151904"/>
      </c:barChart>
      <c:catAx>
        <c:axId val="31017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31151904"/>
        <c:crosses val="autoZero"/>
        <c:auto val="1"/>
        <c:lblAlgn val="ctr"/>
        <c:lblOffset val="100"/>
        <c:noMultiLvlLbl val="0"/>
      </c:catAx>
      <c:valAx>
        <c:axId val="31151904"/>
        <c:scaling>
          <c:orientation val="minMax"/>
        </c:scaling>
        <c:delete val="1"/>
        <c:axPos val="l"/>
        <c:numFmt formatCode="0%" sourceLinked="1"/>
        <c:majorTickMark val="none"/>
        <c:minorTickMark val="none"/>
        <c:tickLblPos val="nextTo"/>
        <c:crossAx val="31017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28536B"/>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More students start low-income and end up high-income</c:v>
                </c:pt>
                <c:pt idx="1">
                  <c:v>High average student income 10 years after graduation</c:v>
                </c:pt>
                <c:pt idx="2">
                  <c:v>College/University size</c:v>
                </c:pt>
                <c:pt idx="3">
                  <c:v>Diversity (e.g., racial, economic)</c:v>
                </c:pt>
                <c:pt idx="4">
                  <c:v>Campus safety</c:v>
                </c:pt>
                <c:pt idx="5">
                  <c:v>Opportunities to engage socially (e.g., clubs, athletics, parties)</c:v>
                </c:pt>
                <c:pt idx="6">
                  <c:v>Knowing someone who attends</c:v>
                </c:pt>
                <c:pt idx="7">
                  <c:v>Ability to participate in research</c:v>
                </c:pt>
                <c:pt idx="8">
                  <c:v>Programs/Majors offered</c:v>
                </c:pt>
                <c:pt idx="9">
                  <c:v>Academic profile/classroom experience (e.g., graduation rate, student/faculty ratio)</c:v>
                </c:pt>
                <c:pt idx="10">
                  <c:v>Cost (e.g., tuition, fees, housing)</c:v>
                </c:pt>
                <c:pt idx="11">
                  <c:v>Financial aid available</c:v>
                </c:pt>
                <c:pt idx="12">
                  <c:v>Location</c:v>
                </c:pt>
              </c:strCache>
            </c:strRef>
          </c:cat>
          <c:val>
            <c:numRef>
              <c:f>Sheet1!$B$2:$B$14</c:f>
              <c:numCache>
                <c:formatCode>0%</c:formatCode>
                <c:ptCount val="13"/>
                <c:pt idx="0">
                  <c:v>0.13</c:v>
                </c:pt>
                <c:pt idx="1">
                  <c:v>0.11</c:v>
                </c:pt>
                <c:pt idx="2">
                  <c:v>0.11</c:v>
                </c:pt>
                <c:pt idx="3">
                  <c:v>0.22</c:v>
                </c:pt>
                <c:pt idx="4">
                  <c:v>0.34</c:v>
                </c:pt>
                <c:pt idx="5">
                  <c:v>0.15</c:v>
                </c:pt>
                <c:pt idx="6">
                  <c:v>0.08</c:v>
                </c:pt>
                <c:pt idx="7">
                  <c:v>0.14000000000000001</c:v>
                </c:pt>
                <c:pt idx="8">
                  <c:v>0.56999999999999995</c:v>
                </c:pt>
                <c:pt idx="9">
                  <c:v>0.31</c:v>
                </c:pt>
                <c:pt idx="10">
                  <c:v>0.67</c:v>
                </c:pt>
                <c:pt idx="11">
                  <c:v>0.59</c:v>
                </c:pt>
                <c:pt idx="12">
                  <c:v>0.55000000000000004</c:v>
                </c:pt>
              </c:numCache>
            </c:numRef>
          </c:val>
          <c:extLst>
            <c:ext xmlns:c16="http://schemas.microsoft.com/office/drawing/2014/chart" uri="{C3380CC4-5D6E-409C-BE32-E72D297353CC}">
              <c16:uniqueId val="{00000000-C4BB-7D42-9FB6-71FF56B1D9E0}"/>
            </c:ext>
          </c:extLst>
        </c:ser>
        <c:dLbls>
          <c:showLegendKey val="0"/>
          <c:showVal val="0"/>
          <c:showCatName val="0"/>
          <c:showSerName val="0"/>
          <c:showPercent val="0"/>
          <c:showBubbleSize val="0"/>
        </c:dLbls>
        <c:gapWidth val="55"/>
        <c:axId val="109318512"/>
        <c:axId val="33441952"/>
      </c:barChart>
      <c:catAx>
        <c:axId val="1093185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33441952"/>
        <c:crosses val="autoZero"/>
        <c:auto val="1"/>
        <c:lblAlgn val="ctr"/>
        <c:lblOffset val="100"/>
        <c:noMultiLvlLbl val="0"/>
      </c:catAx>
      <c:valAx>
        <c:axId val="33441952"/>
        <c:scaling>
          <c:orientation val="minMax"/>
        </c:scaling>
        <c:delete val="1"/>
        <c:axPos val="b"/>
        <c:numFmt formatCode="0%" sourceLinked="1"/>
        <c:majorTickMark val="none"/>
        <c:minorTickMark val="none"/>
        <c:tickLblPos val="nextTo"/>
        <c:crossAx val="1093185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rgbClr val="28536B"/>
                </a:solidFill>
                <a:latin typeface="Open Sans" panose="020B0606030504020204" pitchFamily="34" charset="0"/>
                <a:ea typeface="Open Sans" panose="020B0606030504020204" pitchFamily="34" charset="0"/>
                <a:cs typeface="Open Sans" panose="020B0606030504020204" pitchFamily="34" charset="0"/>
              </a:defRPr>
            </a:pPr>
            <a:r>
              <a:rPr lang="en-US" sz="1600" b="0" i="0" dirty="0">
                <a:solidFill>
                  <a:srgbClr val="28536B"/>
                </a:solidFill>
                <a:latin typeface="Open Sans" panose="020B0606030504020204" pitchFamily="34" charset="0"/>
                <a:ea typeface="Open Sans" panose="020B0606030504020204" pitchFamily="34" charset="0"/>
                <a:cs typeface="Open Sans" panose="020B0606030504020204" pitchFamily="34" charset="0"/>
              </a:rPr>
              <a:t>Why have you (or your child) not applied to a college/university?</a:t>
            </a:r>
          </a:p>
        </c:rich>
      </c:tx>
      <c:overlay val="0"/>
      <c:spPr>
        <a:noFill/>
        <a:ln>
          <a:noFill/>
        </a:ln>
        <a:effectLst/>
      </c:spPr>
      <c:txPr>
        <a:bodyPr rot="0" spcFirstLastPara="1" vertOverflow="ellipsis" vert="horz" wrap="square" anchor="ctr" anchorCtr="1"/>
        <a:lstStyle/>
        <a:p>
          <a:pPr>
            <a:defRPr sz="1600" b="0" i="0" u="none" strike="noStrike" kern="1200" spc="0" baseline="0">
              <a:solidFill>
                <a:srgbClr val="28536B"/>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bar"/>
        <c:grouping val="clustered"/>
        <c:varyColors val="0"/>
        <c:ser>
          <c:idx val="0"/>
          <c:order val="0"/>
          <c:tx>
            <c:strRef>
              <c:f>Sheet1!$B$1</c:f>
              <c:strCache>
                <c:ptCount val="1"/>
                <c:pt idx="0">
                  <c:v>Non-Hispanic</c:v>
                </c:pt>
              </c:strCache>
            </c:strRef>
          </c:tx>
          <c:spPr>
            <a:solidFill>
              <a:srgbClr val="EB853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None of the above</c:v>
                </c:pt>
                <c:pt idx="1">
                  <c:v>Other</c:v>
                </c:pt>
                <c:pt idx="2">
                  <c:v>Need to care for personal health or for other adult</c:v>
                </c:pt>
                <c:pt idx="3">
                  <c:v>Would take too long to get a degree/certificate</c:v>
                </c:pt>
                <c:pt idx="4">
                  <c:v>Favorable job market (easy to find a good job not requiring a degree)</c:v>
                </c:pt>
                <c:pt idx="5">
                  <c:v>Childcare responsibilities</c:v>
                </c:pt>
                <c:pt idx="6">
                  <c:v>Fear of not being prepared for courses other than Math</c:v>
                </c:pt>
                <c:pt idx="7">
                  <c:v>Fear of not being prepared for Math courses</c:v>
                </c:pt>
                <c:pt idx="8">
                  <c:v>Work conflicts/need to work</c:v>
                </c:pt>
                <c:pt idx="9">
                  <c:v>Inflation makes it less affordable</c:v>
                </c:pt>
                <c:pt idx="10">
                  <c:v>Cost of degree/program (tuition, fees, etc.)</c:v>
                </c:pt>
                <c:pt idx="11">
                  <c:v>Unable to meet college/university deadlines</c:v>
                </c:pt>
                <c:pt idx="12">
                  <c:v>Fear of residency status being questioned</c:v>
                </c:pt>
              </c:strCache>
            </c:strRef>
          </c:cat>
          <c:val>
            <c:numRef>
              <c:f>Sheet1!$B$2:$B$14</c:f>
              <c:numCache>
                <c:formatCode>0%</c:formatCode>
                <c:ptCount val="13"/>
                <c:pt idx="0">
                  <c:v>0.23</c:v>
                </c:pt>
                <c:pt idx="1">
                  <c:v>0.09</c:v>
                </c:pt>
                <c:pt idx="2">
                  <c:v>0.09</c:v>
                </c:pt>
                <c:pt idx="3">
                  <c:v>0.12</c:v>
                </c:pt>
                <c:pt idx="4">
                  <c:v>0.09</c:v>
                </c:pt>
                <c:pt idx="5">
                  <c:v>0.12</c:v>
                </c:pt>
                <c:pt idx="6">
                  <c:v>7.0000000000000007E-2</c:v>
                </c:pt>
                <c:pt idx="7">
                  <c:v>0.09</c:v>
                </c:pt>
                <c:pt idx="8">
                  <c:v>0.24</c:v>
                </c:pt>
                <c:pt idx="9">
                  <c:v>0.22</c:v>
                </c:pt>
                <c:pt idx="10">
                  <c:v>0.41</c:v>
                </c:pt>
                <c:pt idx="11">
                  <c:v>0.1</c:v>
                </c:pt>
                <c:pt idx="12">
                  <c:v>0.04</c:v>
                </c:pt>
              </c:numCache>
            </c:numRef>
          </c:val>
          <c:extLst>
            <c:ext xmlns:c16="http://schemas.microsoft.com/office/drawing/2014/chart" uri="{C3380CC4-5D6E-409C-BE32-E72D297353CC}">
              <c16:uniqueId val="{00000000-DBA7-1142-BF26-954C523F5A2F}"/>
            </c:ext>
          </c:extLst>
        </c:ser>
        <c:ser>
          <c:idx val="1"/>
          <c:order val="1"/>
          <c:tx>
            <c:strRef>
              <c:f>Sheet1!$C$1</c:f>
              <c:strCache>
                <c:ptCount val="1"/>
                <c:pt idx="0">
                  <c:v>Hispanic</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None of the above</c:v>
                </c:pt>
                <c:pt idx="1">
                  <c:v>Other</c:v>
                </c:pt>
                <c:pt idx="2">
                  <c:v>Need to care for personal health or for other adult</c:v>
                </c:pt>
                <c:pt idx="3">
                  <c:v>Would take too long to get a degree/certificate</c:v>
                </c:pt>
                <c:pt idx="4">
                  <c:v>Favorable job market (easy to find a good job not requiring a degree)</c:v>
                </c:pt>
                <c:pt idx="5">
                  <c:v>Childcare responsibilities</c:v>
                </c:pt>
                <c:pt idx="6">
                  <c:v>Fear of not being prepared for courses other than Math</c:v>
                </c:pt>
                <c:pt idx="7">
                  <c:v>Fear of not being prepared for Math courses</c:v>
                </c:pt>
                <c:pt idx="8">
                  <c:v>Work conflicts/need to work</c:v>
                </c:pt>
                <c:pt idx="9">
                  <c:v>Inflation makes it less affordable</c:v>
                </c:pt>
                <c:pt idx="10">
                  <c:v>Cost of degree/program (tuition, fees, etc.)</c:v>
                </c:pt>
                <c:pt idx="11">
                  <c:v>Unable to meet college/university deadlines</c:v>
                </c:pt>
                <c:pt idx="12">
                  <c:v>Fear of residency status being questioned</c:v>
                </c:pt>
              </c:strCache>
            </c:strRef>
          </c:cat>
          <c:val>
            <c:numRef>
              <c:f>Sheet1!$C$2:$C$14</c:f>
              <c:numCache>
                <c:formatCode>0%</c:formatCode>
                <c:ptCount val="13"/>
                <c:pt idx="0">
                  <c:v>0.14000000000000001</c:v>
                </c:pt>
                <c:pt idx="1">
                  <c:v>0.05</c:v>
                </c:pt>
                <c:pt idx="2">
                  <c:v>0.1</c:v>
                </c:pt>
                <c:pt idx="3">
                  <c:v>0.14000000000000001</c:v>
                </c:pt>
                <c:pt idx="4">
                  <c:v>0.1</c:v>
                </c:pt>
                <c:pt idx="5">
                  <c:v>0.18</c:v>
                </c:pt>
                <c:pt idx="6">
                  <c:v>0.13</c:v>
                </c:pt>
                <c:pt idx="7">
                  <c:v>0.2</c:v>
                </c:pt>
                <c:pt idx="8">
                  <c:v>0.32</c:v>
                </c:pt>
                <c:pt idx="9">
                  <c:v>0.34</c:v>
                </c:pt>
                <c:pt idx="10">
                  <c:v>0.44</c:v>
                </c:pt>
                <c:pt idx="11">
                  <c:v>0.18</c:v>
                </c:pt>
                <c:pt idx="12">
                  <c:v>0.04</c:v>
                </c:pt>
              </c:numCache>
            </c:numRef>
          </c:val>
          <c:extLst>
            <c:ext xmlns:c16="http://schemas.microsoft.com/office/drawing/2014/chart" uri="{C3380CC4-5D6E-409C-BE32-E72D297353CC}">
              <c16:uniqueId val="{00000000-BCA3-5B42-9F11-4325275CDC0D}"/>
            </c:ext>
          </c:extLst>
        </c:ser>
        <c:dLbls>
          <c:showLegendKey val="0"/>
          <c:showVal val="0"/>
          <c:showCatName val="0"/>
          <c:showSerName val="0"/>
          <c:showPercent val="0"/>
          <c:showBubbleSize val="0"/>
        </c:dLbls>
        <c:gapWidth val="55"/>
        <c:axId val="109318512"/>
        <c:axId val="33441952"/>
      </c:barChart>
      <c:catAx>
        <c:axId val="1093185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33441952"/>
        <c:crosses val="autoZero"/>
        <c:auto val="1"/>
        <c:lblAlgn val="ctr"/>
        <c:lblOffset val="100"/>
        <c:noMultiLvlLbl val="0"/>
      </c:catAx>
      <c:valAx>
        <c:axId val="33441952"/>
        <c:scaling>
          <c:orientation val="minMax"/>
        </c:scaling>
        <c:delete val="1"/>
        <c:axPos val="b"/>
        <c:numFmt formatCode="0%" sourceLinked="1"/>
        <c:majorTickMark val="none"/>
        <c:minorTickMark val="none"/>
        <c:tickLblPos val="nextTo"/>
        <c:crossAx val="1093185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28536B"/>
                </a:solidFill>
                <a:latin typeface="+mn-lt"/>
                <a:ea typeface="+mn-ea"/>
                <a:cs typeface="+mn-cs"/>
              </a:defRPr>
            </a:pPr>
            <a:r>
              <a:rPr lang="en-US" sz="1600" dirty="0">
                <a:solidFill>
                  <a:srgbClr val="28536B"/>
                </a:solidFill>
                <a:latin typeface="Open Sans" panose="020B0606030504020204" pitchFamily="34" charset="0"/>
                <a:ea typeface="Open Sans" panose="020B0606030504020204" pitchFamily="34" charset="0"/>
                <a:cs typeface="Open Sans" panose="020B0606030504020204" pitchFamily="34" charset="0"/>
              </a:rPr>
              <a:t>Low-income students are more successful when they enroll in community college before transferring to a four-year university.</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28536B"/>
              </a:solidFill>
              <a:latin typeface="+mn-lt"/>
              <a:ea typeface="+mn-ea"/>
              <a:cs typeface="+mn-cs"/>
            </a:defRPr>
          </a:pPr>
          <a:endParaRPr lang="en-US"/>
        </a:p>
      </c:txPr>
    </c:title>
    <c:autoTitleDeleted val="0"/>
    <c:plotArea>
      <c:layout/>
      <c:doughnutChart>
        <c:varyColors val="1"/>
        <c:ser>
          <c:idx val="0"/>
          <c:order val="0"/>
          <c:tx>
            <c:strRef>
              <c:f>Sheet1!$B$1</c:f>
              <c:strCache>
                <c:ptCount val="1"/>
                <c:pt idx="0">
                  <c:v>Series 1</c:v>
                </c:pt>
              </c:strCache>
            </c:strRef>
          </c:tx>
          <c:spPr>
            <a:solidFill>
              <a:srgbClr val="EB853A"/>
            </a:solidFill>
          </c:spPr>
          <c:dPt>
            <c:idx val="0"/>
            <c:bubble3D val="0"/>
            <c:spPr>
              <a:solidFill>
                <a:srgbClr val="F55822"/>
              </a:solidFill>
              <a:ln>
                <a:noFill/>
              </a:ln>
              <a:effectLst/>
            </c:spPr>
            <c:extLst>
              <c:ext xmlns:c16="http://schemas.microsoft.com/office/drawing/2014/chart" uri="{C3380CC4-5D6E-409C-BE32-E72D297353CC}">
                <c16:uniqueId val="{00000000-471D-3D46-86C9-F6CEC1E73459}"/>
              </c:ext>
            </c:extLst>
          </c:dPt>
          <c:dPt>
            <c:idx val="1"/>
            <c:bubble3D val="0"/>
            <c:spPr>
              <a:solidFill>
                <a:srgbClr val="28536B"/>
              </a:solidFill>
              <a:ln>
                <a:noFill/>
              </a:ln>
              <a:effectLst/>
            </c:spPr>
            <c:extLst>
              <c:ext xmlns:c16="http://schemas.microsoft.com/office/drawing/2014/chart" uri="{C3380CC4-5D6E-409C-BE32-E72D297353CC}">
                <c16:uniqueId val="{00000003-6AAC-304A-B2F8-7AEBD4B7266D}"/>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Agree</c:v>
                </c:pt>
                <c:pt idx="1">
                  <c:v>Do not agree</c:v>
                </c:pt>
              </c:strCache>
            </c:strRef>
          </c:cat>
          <c:val>
            <c:numRef>
              <c:f>Sheet1!$B$2:$B$3</c:f>
              <c:numCache>
                <c:formatCode>0%</c:formatCode>
                <c:ptCount val="2"/>
                <c:pt idx="0">
                  <c:v>0.73</c:v>
                </c:pt>
                <c:pt idx="1">
                  <c:v>0.27</c:v>
                </c:pt>
              </c:numCache>
            </c:numRef>
          </c:val>
          <c:extLst>
            <c:ext xmlns:c16="http://schemas.microsoft.com/office/drawing/2014/chart" uri="{C3380CC4-5D6E-409C-BE32-E72D297353CC}">
              <c16:uniqueId val="{00000000-C4BB-7D42-9FB6-71FF56B1D9E0}"/>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0.7214</cdr:x>
      <cdr:y>0.26502</cdr:y>
    </cdr:from>
    <cdr:to>
      <cdr:x>0.92596</cdr:x>
      <cdr:y>0.38925</cdr:y>
    </cdr:to>
    <cdr:sp macro="" textlink="">
      <cdr:nvSpPr>
        <cdr:cNvPr id="2" name="TextBox 1">
          <a:extLst xmlns:a="http://schemas.openxmlformats.org/drawingml/2006/main">
            <a:ext uri="{FF2B5EF4-FFF2-40B4-BE49-F238E27FC236}">
              <a16:creationId xmlns:a16="http://schemas.microsoft.com/office/drawing/2014/main" id="{14A1767E-BDB2-C878-B3EE-C7E4B12238CD}"/>
            </a:ext>
          </a:extLst>
        </cdr:cNvPr>
        <cdr:cNvSpPr txBox="1"/>
      </cdr:nvSpPr>
      <cdr:spPr>
        <a:xfrm xmlns:a="http://schemas.openxmlformats.org/drawingml/2006/main">
          <a:off x="4455309" y="923981"/>
          <a:ext cx="1263316" cy="43313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100" b="0" i="0" dirty="0">
              <a:solidFill>
                <a:srgbClr val="F55822"/>
              </a:solidFill>
              <a:latin typeface="Open Sans" panose="020B0606030504020204" pitchFamily="34" charset="0"/>
              <a:ea typeface="Open Sans" panose="020B0606030504020204" pitchFamily="34" charset="0"/>
              <a:cs typeface="Open Sans" panose="020B0606030504020204" pitchFamily="34" charset="0"/>
            </a:rPr>
            <a:t>Very valuable</a:t>
          </a:r>
        </a:p>
        <a:p xmlns:a="http://schemas.openxmlformats.org/drawingml/2006/main">
          <a:pPr algn="ctr"/>
          <a:r>
            <a:rPr lang="en-US" b="0" i="0" dirty="0">
              <a:solidFill>
                <a:srgbClr val="F55822"/>
              </a:solidFill>
              <a:latin typeface="Open Sans" panose="020B0606030504020204" pitchFamily="34" charset="0"/>
              <a:ea typeface="Open Sans" panose="020B0606030504020204" pitchFamily="34" charset="0"/>
              <a:cs typeface="Open Sans" panose="020B0606030504020204" pitchFamily="34" charset="0"/>
            </a:rPr>
            <a:t>44%</a:t>
          </a:r>
        </a:p>
      </cdr:txBody>
    </cdr:sp>
  </cdr:relSizeAnchor>
  <cdr:relSizeAnchor xmlns:cdr="http://schemas.openxmlformats.org/drawingml/2006/chartDrawing">
    <cdr:from>
      <cdr:x>0.08699</cdr:x>
      <cdr:y>0.683</cdr:y>
    </cdr:from>
    <cdr:to>
      <cdr:x>0.29155</cdr:x>
      <cdr:y>0.87283</cdr:y>
    </cdr:to>
    <cdr:sp macro="" textlink="">
      <cdr:nvSpPr>
        <cdr:cNvPr id="3" name="TextBox 1">
          <a:extLst xmlns:a="http://schemas.openxmlformats.org/drawingml/2006/main">
            <a:ext uri="{FF2B5EF4-FFF2-40B4-BE49-F238E27FC236}">
              <a16:creationId xmlns:a16="http://schemas.microsoft.com/office/drawing/2014/main" id="{60D51422-23E1-304B-039D-7048DF2B311E}"/>
            </a:ext>
          </a:extLst>
        </cdr:cNvPr>
        <cdr:cNvSpPr txBox="1"/>
      </cdr:nvSpPr>
      <cdr:spPr>
        <a:xfrm xmlns:a="http://schemas.openxmlformats.org/drawingml/2006/main">
          <a:off x="537255" y="2381276"/>
          <a:ext cx="1263316" cy="66184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b="0" i="0" dirty="0">
              <a:solidFill>
                <a:srgbClr val="F55822"/>
              </a:solidFill>
              <a:latin typeface="Open Sans" panose="020B0606030504020204" pitchFamily="34" charset="0"/>
              <a:ea typeface="Open Sans" panose="020B0606030504020204" pitchFamily="34" charset="0"/>
              <a:cs typeface="Open Sans" panose="020B0606030504020204" pitchFamily="34" charset="0"/>
            </a:rPr>
            <a:t>Somewhat valuable</a:t>
          </a:r>
        </a:p>
        <a:p xmlns:a="http://schemas.openxmlformats.org/drawingml/2006/main">
          <a:pPr algn="ctr"/>
          <a:r>
            <a:rPr lang="en-US" b="0" i="0" dirty="0">
              <a:solidFill>
                <a:srgbClr val="F55822"/>
              </a:solidFill>
              <a:latin typeface="Open Sans" panose="020B0606030504020204" pitchFamily="34" charset="0"/>
              <a:ea typeface="Open Sans" panose="020B0606030504020204" pitchFamily="34" charset="0"/>
              <a:cs typeface="Open Sans" panose="020B0606030504020204" pitchFamily="34" charset="0"/>
            </a:rPr>
            <a:t>42%</a:t>
          </a:r>
        </a:p>
      </cdr:txBody>
    </cdr:sp>
  </cdr:relSizeAnchor>
  <cdr:relSizeAnchor xmlns:cdr="http://schemas.openxmlformats.org/drawingml/2006/chartDrawing">
    <cdr:from>
      <cdr:x>0.16241</cdr:x>
      <cdr:y>0.04028</cdr:y>
    </cdr:from>
    <cdr:to>
      <cdr:x>0.36697</cdr:x>
      <cdr:y>0.20325</cdr:y>
    </cdr:to>
    <cdr:sp macro="" textlink="">
      <cdr:nvSpPr>
        <cdr:cNvPr id="4" name="TextBox 1">
          <a:extLst xmlns:a="http://schemas.openxmlformats.org/drawingml/2006/main">
            <a:ext uri="{FF2B5EF4-FFF2-40B4-BE49-F238E27FC236}">
              <a16:creationId xmlns:a16="http://schemas.microsoft.com/office/drawing/2014/main" id="{B448A8A3-05ED-E849-208F-C963AA711422}"/>
            </a:ext>
          </a:extLst>
        </cdr:cNvPr>
        <cdr:cNvSpPr txBox="1"/>
      </cdr:nvSpPr>
      <cdr:spPr>
        <a:xfrm xmlns:a="http://schemas.openxmlformats.org/drawingml/2006/main">
          <a:off x="1003049" y="140421"/>
          <a:ext cx="1263316" cy="56821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b="0" i="0" dirty="0">
              <a:solidFill>
                <a:srgbClr val="F55822"/>
              </a:solidFill>
              <a:latin typeface="Open Sans" panose="020B0606030504020204" pitchFamily="34" charset="0"/>
              <a:ea typeface="Open Sans" panose="020B0606030504020204" pitchFamily="34" charset="0"/>
              <a:cs typeface="Open Sans" panose="020B0606030504020204" pitchFamily="34" charset="0"/>
            </a:rPr>
            <a:t>Somewhat not valuable</a:t>
          </a:r>
        </a:p>
        <a:p xmlns:a="http://schemas.openxmlformats.org/drawingml/2006/main">
          <a:pPr algn="ctr"/>
          <a:r>
            <a:rPr lang="en-US" b="0" i="0" dirty="0">
              <a:solidFill>
                <a:srgbClr val="F55822"/>
              </a:solidFill>
              <a:latin typeface="Open Sans" panose="020B0606030504020204" pitchFamily="34" charset="0"/>
              <a:ea typeface="Open Sans" panose="020B0606030504020204" pitchFamily="34" charset="0"/>
              <a:cs typeface="Open Sans" panose="020B0606030504020204" pitchFamily="34" charset="0"/>
            </a:rPr>
            <a:t>8%</a:t>
          </a:r>
        </a:p>
      </cdr:txBody>
    </cdr:sp>
  </cdr:relSizeAnchor>
  <cdr:relSizeAnchor xmlns:cdr="http://schemas.openxmlformats.org/drawingml/2006/chartDrawing">
    <cdr:from>
      <cdr:x>0.48509</cdr:x>
      <cdr:y>0</cdr:y>
    </cdr:from>
    <cdr:to>
      <cdr:x>0.54743</cdr:x>
      <cdr:y>0.09789</cdr:y>
    </cdr:to>
    <cdr:cxnSp macro="">
      <cdr:nvCxnSpPr>
        <cdr:cNvPr id="6" name="Straight Connector 5">
          <a:extLst xmlns:a="http://schemas.openxmlformats.org/drawingml/2006/main">
            <a:ext uri="{FF2B5EF4-FFF2-40B4-BE49-F238E27FC236}">
              <a16:creationId xmlns:a16="http://schemas.microsoft.com/office/drawing/2014/main" id="{C1898707-3108-9AC9-A7BF-279FA8449837}"/>
            </a:ext>
          </a:extLst>
        </cdr:cNvPr>
        <cdr:cNvCxnSpPr/>
      </cdr:nvCxnSpPr>
      <cdr:spPr>
        <a:xfrm xmlns:a="http://schemas.openxmlformats.org/drawingml/2006/main" flipH="1">
          <a:off x="2995864" y="0"/>
          <a:ext cx="385011" cy="341280"/>
        </a:xfrm>
        <a:prstGeom xmlns:a="http://schemas.openxmlformats.org/drawingml/2006/main" prst="line">
          <a:avLst/>
        </a:prstGeom>
        <a:ln xmlns:a="http://schemas.openxmlformats.org/drawingml/2006/main">
          <a:solidFill>
            <a:srgbClr val="28536B"/>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EC9B21-B3E6-8845-862A-AE556E4156B1}" type="datetimeFigureOut">
              <a:rPr lang="en-US" smtClean="0"/>
              <a:t>3/1/24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8104F0-D1FC-AA4B-B05E-14FF35967053}" type="slidenum">
              <a:rPr lang="en-US" smtClean="0"/>
              <a:t>‹#›</a:t>
            </a:fld>
            <a:endParaRPr lang="en-US"/>
          </a:p>
        </p:txBody>
      </p:sp>
    </p:spTree>
    <p:extLst>
      <p:ext uri="{BB962C8B-B14F-4D97-AF65-F5344CB8AC3E}">
        <p14:creationId xmlns:p14="http://schemas.microsoft.com/office/powerpoint/2010/main" val="931706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8104F0-D1FC-AA4B-B05E-14FF35967053}" type="slidenum">
              <a:rPr lang="en-US" smtClean="0"/>
              <a:t>1</a:t>
            </a:fld>
            <a:endParaRPr lang="en-US"/>
          </a:p>
        </p:txBody>
      </p:sp>
    </p:spTree>
    <p:extLst>
      <p:ext uri="{BB962C8B-B14F-4D97-AF65-F5344CB8AC3E}">
        <p14:creationId xmlns:p14="http://schemas.microsoft.com/office/powerpoint/2010/main" val="286388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cap="none"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10</a:t>
            </a:fld>
            <a:endParaRPr lang="en-US"/>
          </a:p>
        </p:txBody>
      </p:sp>
    </p:spTree>
    <p:extLst>
      <p:ext uri="{BB962C8B-B14F-4D97-AF65-F5344CB8AC3E}">
        <p14:creationId xmlns:p14="http://schemas.microsoft.com/office/powerpoint/2010/main" val="4095659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11</a:t>
            </a:fld>
            <a:endParaRPr lang="en-US"/>
          </a:p>
        </p:txBody>
      </p:sp>
    </p:spTree>
    <p:extLst>
      <p:ext uri="{BB962C8B-B14F-4D97-AF65-F5344CB8AC3E}">
        <p14:creationId xmlns:p14="http://schemas.microsoft.com/office/powerpoint/2010/main" val="3591170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42940"/>
                </a:solidFill>
                <a:latin typeface="Open Sans Light" pitchFamily="2" charset="0"/>
                <a:ea typeface="Open Sans Light" pitchFamily="2" charset="0"/>
              </a:rPr>
              <a:t>.</a:t>
            </a:r>
          </a:p>
        </p:txBody>
      </p:sp>
      <p:sp>
        <p:nvSpPr>
          <p:cNvPr id="4" name="Slide Number Placeholder 3"/>
          <p:cNvSpPr>
            <a:spLocks noGrp="1"/>
          </p:cNvSpPr>
          <p:nvPr>
            <p:ph type="sldNum" sz="quarter" idx="5"/>
          </p:nvPr>
        </p:nvSpPr>
        <p:spPr/>
        <p:txBody>
          <a:bodyPr/>
          <a:lstStyle/>
          <a:p>
            <a:fld id="{948104F0-D1FC-AA4B-B05E-14FF35967053}" type="slidenum">
              <a:rPr lang="en-US" smtClean="0"/>
              <a:t>12</a:t>
            </a:fld>
            <a:endParaRPr lang="en-US"/>
          </a:p>
        </p:txBody>
      </p:sp>
    </p:spTree>
    <p:extLst>
      <p:ext uri="{BB962C8B-B14F-4D97-AF65-F5344CB8AC3E}">
        <p14:creationId xmlns:p14="http://schemas.microsoft.com/office/powerpoint/2010/main" val="770710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a:buChar char="•"/>
            </a:pPr>
            <a:endParaRPr lang="en-US" sz="1200" dirty="0"/>
          </a:p>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13</a:t>
            </a:fld>
            <a:endParaRPr lang="en-US"/>
          </a:p>
        </p:txBody>
      </p:sp>
    </p:spTree>
    <p:extLst>
      <p:ext uri="{BB962C8B-B14F-4D97-AF65-F5344CB8AC3E}">
        <p14:creationId xmlns:p14="http://schemas.microsoft.com/office/powerpoint/2010/main" val="290131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cap="none"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14</a:t>
            </a:fld>
            <a:endParaRPr lang="en-US"/>
          </a:p>
        </p:txBody>
      </p:sp>
    </p:spTree>
    <p:extLst>
      <p:ext uri="{BB962C8B-B14F-4D97-AF65-F5344CB8AC3E}">
        <p14:creationId xmlns:p14="http://schemas.microsoft.com/office/powerpoint/2010/main" val="3032551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15</a:t>
            </a:fld>
            <a:endParaRPr lang="en-US"/>
          </a:p>
        </p:txBody>
      </p:sp>
    </p:spTree>
    <p:extLst>
      <p:ext uri="{BB962C8B-B14F-4D97-AF65-F5344CB8AC3E}">
        <p14:creationId xmlns:p14="http://schemas.microsoft.com/office/powerpoint/2010/main" val="2587133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a:buChar char="•"/>
            </a:pPr>
            <a:endParaRPr lang="en-US" sz="1200" dirty="0"/>
          </a:p>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16</a:t>
            </a:fld>
            <a:endParaRPr lang="en-US"/>
          </a:p>
        </p:txBody>
      </p:sp>
    </p:spTree>
    <p:extLst>
      <p:ext uri="{BB962C8B-B14F-4D97-AF65-F5344CB8AC3E}">
        <p14:creationId xmlns:p14="http://schemas.microsoft.com/office/powerpoint/2010/main" val="3822838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17</a:t>
            </a:fld>
            <a:endParaRPr lang="en-US"/>
          </a:p>
        </p:txBody>
      </p:sp>
    </p:spTree>
    <p:extLst>
      <p:ext uri="{BB962C8B-B14F-4D97-AF65-F5344CB8AC3E}">
        <p14:creationId xmlns:p14="http://schemas.microsoft.com/office/powerpoint/2010/main" val="3328533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ea typeface="Calibri"/>
              <a:cs typeface="Calibri"/>
            </a:endParaRPr>
          </a:p>
        </p:txBody>
      </p:sp>
      <p:sp>
        <p:nvSpPr>
          <p:cNvPr id="4" name="Slide Number Placeholder 3"/>
          <p:cNvSpPr>
            <a:spLocks noGrp="1"/>
          </p:cNvSpPr>
          <p:nvPr>
            <p:ph type="sldNum" sz="quarter" idx="5"/>
          </p:nvPr>
        </p:nvSpPr>
        <p:spPr/>
        <p:txBody>
          <a:bodyPr/>
          <a:lstStyle/>
          <a:p>
            <a:fld id="{948104F0-D1FC-AA4B-B05E-14FF35967053}" type="slidenum">
              <a:rPr lang="en-US" smtClean="0"/>
              <a:t>18</a:t>
            </a:fld>
            <a:endParaRPr lang="en-US"/>
          </a:p>
        </p:txBody>
      </p:sp>
    </p:spTree>
    <p:extLst>
      <p:ext uri="{BB962C8B-B14F-4D97-AF65-F5344CB8AC3E}">
        <p14:creationId xmlns:p14="http://schemas.microsoft.com/office/powerpoint/2010/main" val="4166289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19</a:t>
            </a:fld>
            <a:endParaRPr lang="en-US"/>
          </a:p>
        </p:txBody>
      </p:sp>
    </p:spTree>
    <p:extLst>
      <p:ext uri="{BB962C8B-B14F-4D97-AF65-F5344CB8AC3E}">
        <p14:creationId xmlns:p14="http://schemas.microsoft.com/office/powerpoint/2010/main" val="3882377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2</a:t>
            </a:fld>
            <a:endParaRPr lang="en-US"/>
          </a:p>
        </p:txBody>
      </p:sp>
    </p:spTree>
    <p:extLst>
      <p:ext uri="{BB962C8B-B14F-4D97-AF65-F5344CB8AC3E}">
        <p14:creationId xmlns:p14="http://schemas.microsoft.com/office/powerpoint/2010/main" val="2219626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20</a:t>
            </a:fld>
            <a:endParaRPr lang="en-US"/>
          </a:p>
        </p:txBody>
      </p:sp>
    </p:spTree>
    <p:extLst>
      <p:ext uri="{BB962C8B-B14F-4D97-AF65-F5344CB8AC3E}">
        <p14:creationId xmlns:p14="http://schemas.microsoft.com/office/powerpoint/2010/main" val="956885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21</a:t>
            </a:fld>
            <a:endParaRPr lang="en-US"/>
          </a:p>
        </p:txBody>
      </p:sp>
    </p:spTree>
    <p:extLst>
      <p:ext uri="{BB962C8B-B14F-4D97-AF65-F5344CB8AC3E}">
        <p14:creationId xmlns:p14="http://schemas.microsoft.com/office/powerpoint/2010/main" val="1036984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22</a:t>
            </a:fld>
            <a:endParaRPr lang="en-US"/>
          </a:p>
        </p:txBody>
      </p:sp>
    </p:spTree>
    <p:extLst>
      <p:ext uri="{BB962C8B-B14F-4D97-AF65-F5344CB8AC3E}">
        <p14:creationId xmlns:p14="http://schemas.microsoft.com/office/powerpoint/2010/main" val="41209223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23</a:t>
            </a:fld>
            <a:endParaRPr lang="en-US"/>
          </a:p>
        </p:txBody>
      </p:sp>
    </p:spTree>
    <p:extLst>
      <p:ext uri="{BB962C8B-B14F-4D97-AF65-F5344CB8AC3E}">
        <p14:creationId xmlns:p14="http://schemas.microsoft.com/office/powerpoint/2010/main" val="24631606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24</a:t>
            </a:fld>
            <a:endParaRPr lang="en-US"/>
          </a:p>
        </p:txBody>
      </p:sp>
    </p:spTree>
    <p:extLst>
      <p:ext uri="{BB962C8B-B14F-4D97-AF65-F5344CB8AC3E}">
        <p14:creationId xmlns:p14="http://schemas.microsoft.com/office/powerpoint/2010/main" val="18008215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25</a:t>
            </a:fld>
            <a:endParaRPr lang="en-US"/>
          </a:p>
        </p:txBody>
      </p:sp>
    </p:spTree>
    <p:extLst>
      <p:ext uri="{BB962C8B-B14F-4D97-AF65-F5344CB8AC3E}">
        <p14:creationId xmlns:p14="http://schemas.microsoft.com/office/powerpoint/2010/main" val="37024578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26</a:t>
            </a:fld>
            <a:endParaRPr lang="en-US"/>
          </a:p>
        </p:txBody>
      </p:sp>
    </p:spTree>
    <p:extLst>
      <p:ext uri="{BB962C8B-B14F-4D97-AF65-F5344CB8AC3E}">
        <p14:creationId xmlns:p14="http://schemas.microsoft.com/office/powerpoint/2010/main" val="2952722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27</a:t>
            </a:fld>
            <a:endParaRPr lang="en-US"/>
          </a:p>
        </p:txBody>
      </p:sp>
    </p:spTree>
    <p:extLst>
      <p:ext uri="{BB962C8B-B14F-4D97-AF65-F5344CB8AC3E}">
        <p14:creationId xmlns:p14="http://schemas.microsoft.com/office/powerpoint/2010/main" val="1617386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28</a:t>
            </a:fld>
            <a:endParaRPr lang="en-US"/>
          </a:p>
        </p:txBody>
      </p:sp>
    </p:spTree>
    <p:extLst>
      <p:ext uri="{BB962C8B-B14F-4D97-AF65-F5344CB8AC3E}">
        <p14:creationId xmlns:p14="http://schemas.microsoft.com/office/powerpoint/2010/main" val="19445789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29</a:t>
            </a:fld>
            <a:endParaRPr lang="en-US"/>
          </a:p>
        </p:txBody>
      </p:sp>
    </p:spTree>
    <p:extLst>
      <p:ext uri="{BB962C8B-B14F-4D97-AF65-F5344CB8AC3E}">
        <p14:creationId xmlns:p14="http://schemas.microsoft.com/office/powerpoint/2010/main" val="4133284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48104F0-D1FC-AA4B-B05E-14FF35967053}" type="slidenum">
              <a:rPr lang="en-US" smtClean="0"/>
              <a:t>3</a:t>
            </a:fld>
            <a:endParaRPr lang="en-US"/>
          </a:p>
        </p:txBody>
      </p:sp>
    </p:spTree>
    <p:extLst>
      <p:ext uri="{BB962C8B-B14F-4D97-AF65-F5344CB8AC3E}">
        <p14:creationId xmlns:p14="http://schemas.microsoft.com/office/powerpoint/2010/main" val="15586326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48104F0-D1FC-AA4B-B05E-14FF35967053}" type="slidenum">
              <a:rPr lang="en-US" smtClean="0"/>
              <a:t>30</a:t>
            </a:fld>
            <a:endParaRPr lang="en-US"/>
          </a:p>
        </p:txBody>
      </p:sp>
    </p:spTree>
    <p:extLst>
      <p:ext uri="{BB962C8B-B14F-4D97-AF65-F5344CB8AC3E}">
        <p14:creationId xmlns:p14="http://schemas.microsoft.com/office/powerpoint/2010/main" val="32843729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900"/>
              </a:spcBef>
            </a:pPr>
            <a:endParaRPr lang="en-US" dirty="0">
              <a:cs typeface="Calibri"/>
            </a:endParaRPr>
          </a:p>
        </p:txBody>
      </p:sp>
      <p:sp>
        <p:nvSpPr>
          <p:cNvPr id="4" name="Slide Number Placeholder 3"/>
          <p:cNvSpPr>
            <a:spLocks noGrp="1"/>
          </p:cNvSpPr>
          <p:nvPr>
            <p:ph type="sldNum" sz="quarter" idx="5"/>
          </p:nvPr>
        </p:nvSpPr>
        <p:spPr/>
        <p:txBody>
          <a:bodyPr/>
          <a:lstStyle/>
          <a:p>
            <a:fld id="{948104F0-D1FC-AA4B-B05E-14FF35967053}" type="slidenum">
              <a:rPr lang="en-US" smtClean="0"/>
              <a:t>31</a:t>
            </a:fld>
            <a:endParaRPr lang="en-US"/>
          </a:p>
        </p:txBody>
      </p:sp>
    </p:spTree>
    <p:extLst>
      <p:ext uri="{BB962C8B-B14F-4D97-AF65-F5344CB8AC3E}">
        <p14:creationId xmlns:p14="http://schemas.microsoft.com/office/powerpoint/2010/main" val="1106847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a:buChar char="•"/>
            </a:pPr>
            <a:endParaRPr lang="en-US" sz="1200" dirty="0"/>
          </a:p>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4</a:t>
            </a:fld>
            <a:endParaRPr lang="en-US"/>
          </a:p>
        </p:txBody>
      </p:sp>
    </p:spTree>
    <p:extLst>
      <p:ext uri="{BB962C8B-B14F-4D97-AF65-F5344CB8AC3E}">
        <p14:creationId xmlns:p14="http://schemas.microsoft.com/office/powerpoint/2010/main" val="3377662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5</a:t>
            </a:fld>
            <a:endParaRPr lang="en-US"/>
          </a:p>
        </p:txBody>
      </p:sp>
    </p:spTree>
    <p:extLst>
      <p:ext uri="{BB962C8B-B14F-4D97-AF65-F5344CB8AC3E}">
        <p14:creationId xmlns:p14="http://schemas.microsoft.com/office/powerpoint/2010/main" val="2989678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6</a:t>
            </a:fld>
            <a:endParaRPr lang="en-US"/>
          </a:p>
        </p:txBody>
      </p:sp>
    </p:spTree>
    <p:extLst>
      <p:ext uri="{BB962C8B-B14F-4D97-AF65-F5344CB8AC3E}">
        <p14:creationId xmlns:p14="http://schemas.microsoft.com/office/powerpoint/2010/main" val="907542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7</a:t>
            </a:fld>
            <a:endParaRPr lang="en-US"/>
          </a:p>
        </p:txBody>
      </p:sp>
    </p:spTree>
    <p:extLst>
      <p:ext uri="{BB962C8B-B14F-4D97-AF65-F5344CB8AC3E}">
        <p14:creationId xmlns:p14="http://schemas.microsoft.com/office/powerpoint/2010/main" val="2098035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8</a:t>
            </a:fld>
            <a:endParaRPr lang="en-US"/>
          </a:p>
        </p:txBody>
      </p:sp>
    </p:spTree>
    <p:extLst>
      <p:ext uri="{BB962C8B-B14F-4D97-AF65-F5344CB8AC3E}">
        <p14:creationId xmlns:p14="http://schemas.microsoft.com/office/powerpoint/2010/main" val="166433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9</a:t>
            </a:fld>
            <a:endParaRPr lang="en-US"/>
          </a:p>
        </p:txBody>
      </p:sp>
    </p:spTree>
    <p:extLst>
      <p:ext uri="{BB962C8B-B14F-4D97-AF65-F5344CB8AC3E}">
        <p14:creationId xmlns:p14="http://schemas.microsoft.com/office/powerpoint/2010/main" val="3626669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EB46B8FB-F6A2-5F47-A6CD-A7E17E69270F}"/>
              </a:ext>
            </a:extLst>
          </p:cNvPr>
          <p:cNvGrpSpPr/>
          <p:nvPr/>
        </p:nvGrpSpPr>
        <p:grpSpPr>
          <a:xfrm>
            <a:off x="6201388" y="0"/>
            <a:ext cx="5990612" cy="6858001"/>
            <a:chOff x="6201388" y="0"/>
            <a:chExt cx="5990612" cy="6858001"/>
          </a:xfrm>
        </p:grpSpPr>
        <p:sp>
          <p:nvSpPr>
            <p:cNvPr id="45" name="Oval 44">
              <a:extLst>
                <a:ext uri="{FF2B5EF4-FFF2-40B4-BE49-F238E27FC236}">
                  <a16:creationId xmlns:a16="http://schemas.microsoft.com/office/drawing/2014/main" id="{419BDE93-3EC2-4E4D-BC0B-417378F49EDA}"/>
                </a:ext>
              </a:extLst>
            </p:cNvPr>
            <p:cNvSpPr/>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a:extLst>
                <a:ext uri="{FF2B5EF4-FFF2-40B4-BE49-F238E27FC236}">
                  <a16:creationId xmlns:a16="http://schemas.microsoft.com/office/drawing/2014/main" id="{FE21F82F-1EE5-8240-97F8-387DF0253FCE}"/>
                </a:ext>
              </a:extLst>
            </p:cNvPr>
            <p:cNvSpPr/>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id="{AE1903E3-6B5F-6B4C-9A1F-62628A050AEB}"/>
                </a:ext>
              </a:extLst>
            </p:cNvPr>
            <p:cNvSpPr/>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Oval 50">
              <a:extLst>
                <a:ext uri="{FF2B5EF4-FFF2-40B4-BE49-F238E27FC236}">
                  <a16:creationId xmlns:a16="http://schemas.microsoft.com/office/drawing/2014/main" id="{F7C55863-3B37-0743-B001-1A970033FBA8}"/>
                </a:ext>
              </a:extLst>
            </p:cNvPr>
            <p:cNvSpPr/>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32B4C24-3A58-924C-B79A-D961EF7C2C48}"/>
                </a:ext>
              </a:extLst>
            </p:cNvPr>
            <p:cNvSpPr/>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1EF52E0-D2CF-544F-93A6-4D7B45A0483A}"/>
                </a:ext>
              </a:extLst>
            </p:cNvPr>
            <p:cNvSpPr/>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a:extLst>
                <a:ext uri="{FF2B5EF4-FFF2-40B4-BE49-F238E27FC236}">
                  <a16:creationId xmlns:a16="http://schemas.microsoft.com/office/drawing/2014/main" id="{6966CFE5-1C8C-2E4F-9B2D-A8438F5A5322}"/>
                </a:ext>
              </a:extLst>
            </p:cNvPr>
            <p:cNvSpPr/>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Freeform 64">
              <a:extLst>
                <a:ext uri="{FF2B5EF4-FFF2-40B4-BE49-F238E27FC236}">
                  <a16:creationId xmlns:a16="http://schemas.microsoft.com/office/drawing/2014/main" id="{9FD29EF3-A5B2-554A-A307-6BE1BCE8AF03}"/>
                </a:ext>
              </a:extLst>
            </p:cNvPr>
            <p:cNvSpPr/>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Oval 66">
              <a:extLst>
                <a:ext uri="{FF2B5EF4-FFF2-40B4-BE49-F238E27FC236}">
                  <a16:creationId xmlns:a16="http://schemas.microsoft.com/office/drawing/2014/main" id="{AC1ECAD8-0CF2-934D-AA1E-C108208CDE6F}"/>
                </a:ext>
              </a:extLst>
            </p:cNvPr>
            <p:cNvSpPr/>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DB14DED1-3A58-8C4D-902E-2A9F34043F61}"/>
                </a:ext>
              </a:extLst>
            </p:cNvPr>
            <p:cNvSpPr/>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65D65157-5719-0341-A807-A8956595FB4C}"/>
                </a:ext>
              </a:extLst>
            </p:cNvPr>
            <p:cNvSpPr/>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A7F23F74-B777-2A4C-8EF9-E798880D5942}"/>
                </a:ext>
              </a:extLst>
            </p:cNvPr>
            <p:cNvSpPr/>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a:extLst>
                <a:ext uri="{FF2B5EF4-FFF2-40B4-BE49-F238E27FC236}">
                  <a16:creationId xmlns:a16="http://schemas.microsoft.com/office/drawing/2014/main" id="{E3B9A050-0AE1-1D4B-A2AC-6EEF64B106D9}"/>
                </a:ext>
              </a:extLst>
            </p:cNvPr>
            <p:cNvSpPr/>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71">
              <a:extLst>
                <a:ext uri="{FF2B5EF4-FFF2-40B4-BE49-F238E27FC236}">
                  <a16:creationId xmlns:a16="http://schemas.microsoft.com/office/drawing/2014/main" id="{C424FE38-F803-8D47-BF56-1B18EC2B1F03}"/>
                </a:ext>
              </a:extLst>
            </p:cNvPr>
            <p:cNvSpPr/>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Oval 72">
              <a:extLst>
                <a:ext uri="{FF2B5EF4-FFF2-40B4-BE49-F238E27FC236}">
                  <a16:creationId xmlns:a16="http://schemas.microsoft.com/office/drawing/2014/main" id="{E37187F2-9212-0641-97D0-1ACD50B748A8}"/>
                </a:ext>
              </a:extLst>
            </p:cNvPr>
            <p:cNvSpPr/>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C760C651-2AC4-564E-BEAA-AB7FAFE7F79F}"/>
                </a:ext>
              </a:extLst>
            </p:cNvPr>
            <p:cNvSpPr/>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58B0A1B8-5BA3-3548-9511-B4904D05264B}"/>
                </a:ext>
              </a:extLst>
            </p:cNvPr>
            <p:cNvSpPr/>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a:extLst>
                <a:ext uri="{FF2B5EF4-FFF2-40B4-BE49-F238E27FC236}">
                  <a16:creationId xmlns:a16="http://schemas.microsoft.com/office/drawing/2014/main" id="{424CD779-EE9A-214D-9488-767327E373AA}"/>
                </a:ext>
              </a:extLst>
            </p:cNvPr>
            <p:cNvSpPr/>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76">
              <a:extLst>
                <a:ext uri="{FF2B5EF4-FFF2-40B4-BE49-F238E27FC236}">
                  <a16:creationId xmlns:a16="http://schemas.microsoft.com/office/drawing/2014/main" id="{630D08C6-9EFB-8540-875F-2A55DED2AAE3}"/>
                </a:ext>
              </a:extLst>
            </p:cNvPr>
            <p:cNvSpPr/>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77">
              <a:extLst>
                <a:ext uri="{FF2B5EF4-FFF2-40B4-BE49-F238E27FC236}">
                  <a16:creationId xmlns:a16="http://schemas.microsoft.com/office/drawing/2014/main" id="{D7E8DA86-1294-4641-9C52-6E153150641C}"/>
                </a:ext>
              </a:extLst>
            </p:cNvPr>
            <p:cNvSpPr/>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78">
              <a:extLst>
                <a:ext uri="{FF2B5EF4-FFF2-40B4-BE49-F238E27FC236}">
                  <a16:creationId xmlns:a16="http://schemas.microsoft.com/office/drawing/2014/main" id="{011063C9-2A43-3348-A018-F27FACAA778D}"/>
                </a:ext>
              </a:extLst>
            </p:cNvPr>
            <p:cNvSpPr/>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79">
              <a:extLst>
                <a:ext uri="{FF2B5EF4-FFF2-40B4-BE49-F238E27FC236}">
                  <a16:creationId xmlns:a16="http://schemas.microsoft.com/office/drawing/2014/main" id="{EE85C7DE-D965-244F-BD95-3A05FF4AAC61}"/>
                </a:ext>
              </a:extLst>
            </p:cNvPr>
            <p:cNvSpPr/>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80">
              <a:extLst>
                <a:ext uri="{FF2B5EF4-FFF2-40B4-BE49-F238E27FC236}">
                  <a16:creationId xmlns:a16="http://schemas.microsoft.com/office/drawing/2014/main" id="{315A1389-149A-3342-A863-637D42FDB28D}"/>
                </a:ext>
              </a:extLst>
            </p:cNvPr>
            <p:cNvSpPr/>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81">
              <a:extLst>
                <a:ext uri="{FF2B5EF4-FFF2-40B4-BE49-F238E27FC236}">
                  <a16:creationId xmlns:a16="http://schemas.microsoft.com/office/drawing/2014/main" id="{B149CC6F-B6C6-BE46-B451-1BF7D47A8936}"/>
                </a:ext>
              </a:extLst>
            </p:cNvPr>
            <p:cNvSpPr/>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CDAB39E9-6F50-3F4B-9DDB-FC0E0CA993A6}"/>
              </a:ext>
            </a:extLst>
          </p:cNvPr>
          <p:cNvSpPr>
            <a:spLocks noGrp="1"/>
          </p:cNvSpPr>
          <p:nvPr>
            <p:ph type="ctrTitle"/>
          </p:nvPr>
        </p:nvSpPr>
        <p:spPr>
          <a:xfrm>
            <a:off x="565150" y="768334"/>
            <a:ext cx="5066001" cy="2866405"/>
          </a:xfrm>
        </p:spPr>
        <p:txBody>
          <a:bodyPr anchor="t"/>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A6B2C33E-E9A6-304D-BBCB-97AD0B213CE0}"/>
              </a:ext>
            </a:extLst>
          </p:cNvPr>
          <p:cNvSpPr>
            <a:spLocks noGrp="1"/>
          </p:cNvSpPr>
          <p:nvPr>
            <p:ph type="subTitle" idx="1"/>
          </p:nvPr>
        </p:nvSpPr>
        <p:spPr>
          <a:xfrm>
            <a:off x="565150" y="4283239"/>
            <a:ext cx="5066001" cy="1475177"/>
          </a:xfrm>
        </p:spPr>
        <p:txBody>
          <a:bodyPr anchor="b"/>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9C75C4-E533-BE48-B528-D1A278BC39A3}"/>
              </a:ext>
            </a:extLst>
          </p:cNvPr>
          <p:cNvSpPr>
            <a:spLocks noGrp="1"/>
          </p:cNvSpPr>
          <p:nvPr>
            <p:ph type="dt" sz="half" idx="10"/>
          </p:nvPr>
        </p:nvSpPr>
        <p:spPr>
          <a:xfrm>
            <a:off x="566928" y="457200"/>
            <a:ext cx="3608205" cy="365125"/>
          </a:xfrm>
        </p:spPr>
        <p:txBody>
          <a:bodyPr/>
          <a:lstStyle>
            <a:lvl1pPr algn="l">
              <a:defRPr/>
            </a:lvl1pPr>
          </a:lstStyle>
          <a:p>
            <a:pPr algn="l"/>
            <a:fld id="{A5B0A250-5CC0-1746-B209-08E8B0DAE6AF}" type="datetimeFigureOut">
              <a:rPr lang="en-US" smtClean="0"/>
              <a:pPr algn="l"/>
              <a:t>3/1/24</a:t>
            </a:fld>
            <a:endParaRPr lang="en-US"/>
          </a:p>
        </p:txBody>
      </p:sp>
      <p:sp>
        <p:nvSpPr>
          <p:cNvPr id="5" name="Footer Placeholder 4">
            <a:extLst>
              <a:ext uri="{FF2B5EF4-FFF2-40B4-BE49-F238E27FC236}">
                <a16:creationId xmlns:a16="http://schemas.microsoft.com/office/drawing/2014/main" id="{8F09BA8A-EF83-434D-A90E-0805D1104A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CFDDE0-90B9-AD4E-B0EB-E7464FA9CDF2}"/>
              </a:ext>
            </a:extLst>
          </p:cNvPr>
          <p:cNvSpPr>
            <a:spLocks noGrp="1"/>
          </p:cNvSpPr>
          <p:nvPr>
            <p:ph type="sldNum" sz="quarter" idx="12"/>
          </p:nvPr>
        </p:nvSpPr>
        <p:spPr>
          <a:xfrm>
            <a:off x="4817335" y="6141085"/>
            <a:ext cx="813816" cy="365125"/>
          </a:xfrm>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D33A3282-0389-C547-8CA6-7F3E7F27B34D}"/>
              </a:ext>
            </a:extLst>
          </p:cNvPr>
          <p:cNvCxnSpPr>
            <a:cxnSpLocks/>
          </p:cNvCxnSpPr>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8046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ED46EE4-CE67-DD46-A751-9FEA049A22B8}"/>
              </a:ext>
            </a:extLst>
          </p:cNvPr>
          <p:cNvGrpSpPr/>
          <p:nvPr/>
        </p:nvGrpSpPr>
        <p:grpSpPr>
          <a:xfrm>
            <a:off x="8928528" y="0"/>
            <a:ext cx="3263472" cy="6858000"/>
            <a:chOff x="8928528" y="0"/>
            <a:chExt cx="3263472" cy="6858000"/>
          </a:xfrm>
        </p:grpSpPr>
        <p:sp>
          <p:nvSpPr>
            <p:cNvPr id="23" name="Oval 22">
              <a:extLst>
                <a:ext uri="{FF2B5EF4-FFF2-40B4-BE49-F238E27FC236}">
                  <a16:creationId xmlns:a16="http://schemas.microsoft.com/office/drawing/2014/main" id="{955C5B70-D34F-8A49-B220-808CE2BBB7F3}"/>
                </a:ext>
              </a:extLst>
            </p:cNvPr>
            <p:cNvSpPr/>
            <p:nvPr/>
          </p:nvSpPr>
          <p:spPr>
            <a:xfrm>
              <a:off x="8928528" y="491812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4BBFE624-6DBD-8541-B43B-180C0AFA21F0}"/>
                </a:ext>
              </a:extLst>
            </p:cNvPr>
            <p:cNvSpPr/>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6E01AC23-2120-A542-B140-5A29AA27A2C8}"/>
                </a:ext>
              </a:extLst>
            </p:cNvPr>
            <p:cNvSpPr/>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Oval 25">
              <a:extLst>
                <a:ext uri="{FF2B5EF4-FFF2-40B4-BE49-F238E27FC236}">
                  <a16:creationId xmlns:a16="http://schemas.microsoft.com/office/drawing/2014/main" id="{154689C0-9C35-9B4D-906B-DA287DA55A38}"/>
                </a:ext>
              </a:extLst>
            </p:cNvPr>
            <p:cNvSpPr/>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96570F0-11E0-6147-9053-E3A4B5DBA0E4}"/>
                </a:ext>
              </a:extLst>
            </p:cNvPr>
            <p:cNvSpPr/>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BDD97F6-A366-B54A-B889-42E97AFEDE37}"/>
                </a:ext>
              </a:extLst>
            </p:cNvPr>
            <p:cNvSpPr/>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58E853BC-EE80-374B-B823-8D51A948C4CF}"/>
                </a:ext>
              </a:extLst>
            </p:cNvPr>
            <p:cNvSpPr/>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4B5B70B1-649D-9848-B5D4-6DE04D55F5F0}"/>
                </a:ext>
              </a:extLst>
            </p:cNvPr>
            <p:cNvSpPr/>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46A2092A-2157-0A49-937F-BBAE14687DE7}"/>
                </a:ext>
              </a:extLst>
            </p:cNvPr>
            <p:cNvSpPr/>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31">
              <a:extLst>
                <a:ext uri="{FF2B5EF4-FFF2-40B4-BE49-F238E27FC236}">
                  <a16:creationId xmlns:a16="http://schemas.microsoft.com/office/drawing/2014/main" id="{F092371E-D526-AF43-816F-F7AEBA9FF166}"/>
                </a:ext>
              </a:extLst>
            </p:cNvPr>
            <p:cNvSpPr/>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06995714-B51E-E84A-9FD5-3AD33004E517}"/>
                </a:ext>
              </a:extLst>
            </p:cNvPr>
            <p:cNvSpPr/>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0FDB0CC5-76AA-6E44-8376-4EE649C1DE42}"/>
                </a:ext>
              </a:extLst>
            </p:cNvPr>
            <p:cNvSpPr/>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3D981F0B-8982-1C45-8D7C-30E744003823}"/>
                </a:ext>
              </a:extLst>
            </p:cNvPr>
            <p:cNvSpPr/>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DF76EEB7-1E87-0447-8CD6-DD220CF4EE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8AE526-3A03-9B41-8C9F-27156E701C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D08D72-182D-C947-B3F7-B74948D0849B}"/>
              </a:ext>
            </a:extLst>
          </p:cNvPr>
          <p:cNvSpPr>
            <a:spLocks noGrp="1"/>
          </p:cNvSpPr>
          <p:nvPr>
            <p:ph type="dt" sz="half" idx="10"/>
          </p:nvPr>
        </p:nvSpPr>
        <p:spPr/>
        <p:txBody>
          <a:bodyPr/>
          <a:lstStyle/>
          <a:p>
            <a:fld id="{A5B0A250-5CC0-1746-B209-08E8B0DAE6AF}" type="datetimeFigureOut">
              <a:rPr lang="en-US" smtClean="0"/>
              <a:t>3/1/24</a:t>
            </a:fld>
            <a:endParaRPr lang="en-US"/>
          </a:p>
        </p:txBody>
      </p:sp>
      <p:sp>
        <p:nvSpPr>
          <p:cNvPr id="5" name="Footer Placeholder 4">
            <a:extLst>
              <a:ext uri="{FF2B5EF4-FFF2-40B4-BE49-F238E27FC236}">
                <a16:creationId xmlns:a16="http://schemas.microsoft.com/office/drawing/2014/main" id="{B076E396-D059-AF4D-A1D9-C1347978AA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8845B6-87C0-2F4A-8146-00E911CDF70D}"/>
              </a:ext>
            </a:extLst>
          </p:cNvPr>
          <p:cNvSpPr>
            <a:spLocks noGrp="1"/>
          </p:cNvSpPr>
          <p:nvPr>
            <p:ph type="sldNum" sz="quarter" idx="12"/>
          </p:nvPr>
        </p:nvSpPr>
        <p:spPr>
          <a:xfrm>
            <a:off x="7086480" y="6141085"/>
            <a:ext cx="813816" cy="365125"/>
          </a:xfrm>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A78A912D-4325-C449-BF2E-F331A221C695}"/>
              </a:ext>
            </a:extLst>
          </p:cNvPr>
          <p:cNvCxnSpPr>
            <a:cxnSpLocks/>
          </p:cNvCxnSpPr>
          <p:nvPr/>
        </p:nvCxnSpPr>
        <p:spPr>
          <a:xfrm>
            <a:off x="565150" y="6087110"/>
            <a:ext cx="7335146"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3828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3803ECC-8207-244B-8051-94AA5304EDD9}"/>
              </a:ext>
            </a:extLst>
          </p:cNvPr>
          <p:cNvGrpSpPr/>
          <p:nvPr/>
        </p:nvGrpSpPr>
        <p:grpSpPr>
          <a:xfrm>
            <a:off x="10290315" y="0"/>
            <a:ext cx="1901686" cy="6858000"/>
            <a:chOff x="10290315" y="0"/>
            <a:chExt cx="1901686" cy="6858000"/>
          </a:xfrm>
        </p:grpSpPr>
        <p:sp>
          <p:nvSpPr>
            <p:cNvPr id="17" name="Freeform 16">
              <a:extLst>
                <a:ext uri="{FF2B5EF4-FFF2-40B4-BE49-F238E27FC236}">
                  <a16:creationId xmlns:a16="http://schemas.microsoft.com/office/drawing/2014/main" id="{CF2E8536-821C-3846-A152-2001B7BA4BC9}"/>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57A02781-FFB4-C04E-97FB-78D26A9E8F1C}"/>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14C29607-37D2-7A4B-98E2-2C851CD6776C}"/>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D12FC7BA-80CC-1C4E-B268-B3EEA08137F1}"/>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BEBC8FB1-96B9-D84A-BD2A-BC8410EBE012}"/>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5A8455B4-A778-B44D-A7E8-C45A4846D9F7}"/>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Vertical Title 1">
            <a:extLst>
              <a:ext uri="{FF2B5EF4-FFF2-40B4-BE49-F238E27FC236}">
                <a16:creationId xmlns:a16="http://schemas.microsoft.com/office/drawing/2014/main" id="{B0407CCA-80EF-2B45-8F8C-7D5796A61BC0}"/>
              </a:ext>
            </a:extLst>
          </p:cNvPr>
          <p:cNvSpPr>
            <a:spLocks noGrp="1"/>
          </p:cNvSpPr>
          <p:nvPr>
            <p:ph type="title" orient="vert"/>
          </p:nvPr>
        </p:nvSpPr>
        <p:spPr>
          <a:xfrm>
            <a:off x="8950095" y="976630"/>
            <a:ext cx="2268507" cy="478459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A221C3-F2D3-FC4F-938B-4C4CAC7370B1}"/>
              </a:ext>
            </a:extLst>
          </p:cNvPr>
          <p:cNvSpPr>
            <a:spLocks noGrp="1"/>
          </p:cNvSpPr>
          <p:nvPr>
            <p:ph type="body" orient="vert" idx="1"/>
          </p:nvPr>
        </p:nvSpPr>
        <p:spPr>
          <a:xfrm>
            <a:off x="565150" y="976630"/>
            <a:ext cx="8264057" cy="47845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061B46-3E9A-AC48-8C84-5B46EA1EC583}"/>
              </a:ext>
            </a:extLst>
          </p:cNvPr>
          <p:cNvSpPr>
            <a:spLocks noGrp="1"/>
          </p:cNvSpPr>
          <p:nvPr>
            <p:ph type="dt" sz="half" idx="10"/>
          </p:nvPr>
        </p:nvSpPr>
        <p:spPr/>
        <p:txBody>
          <a:bodyPr/>
          <a:lstStyle/>
          <a:p>
            <a:fld id="{A5B0A250-5CC0-1746-B209-08E8B0DAE6AF}" type="datetimeFigureOut">
              <a:rPr lang="en-US" smtClean="0"/>
              <a:t>3/1/24</a:t>
            </a:fld>
            <a:endParaRPr lang="en-US"/>
          </a:p>
        </p:txBody>
      </p:sp>
      <p:sp>
        <p:nvSpPr>
          <p:cNvPr id="5" name="Footer Placeholder 4">
            <a:extLst>
              <a:ext uri="{FF2B5EF4-FFF2-40B4-BE49-F238E27FC236}">
                <a16:creationId xmlns:a16="http://schemas.microsoft.com/office/drawing/2014/main" id="{369F8F49-5859-714C-8EE1-61A74F324E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2B6F69-3FFA-D94F-BA99-873D36F7F69D}"/>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C31B40EC-87DB-A64F-9D4B-98A86F7CEFFF}"/>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8834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F0CAFDA3-320A-C24D-A7A1-20C1267EC987}"/>
              </a:ext>
            </a:extLst>
          </p:cNvPr>
          <p:cNvGrpSpPr/>
          <p:nvPr/>
        </p:nvGrpSpPr>
        <p:grpSpPr>
          <a:xfrm>
            <a:off x="8928528" y="0"/>
            <a:ext cx="3263472" cy="6858000"/>
            <a:chOff x="8928528" y="0"/>
            <a:chExt cx="3263472" cy="6858000"/>
          </a:xfrm>
        </p:grpSpPr>
        <p:sp>
          <p:nvSpPr>
            <p:cNvPr id="23" name="Oval 22">
              <a:extLst>
                <a:ext uri="{FF2B5EF4-FFF2-40B4-BE49-F238E27FC236}">
                  <a16:creationId xmlns:a16="http://schemas.microsoft.com/office/drawing/2014/main" id="{D2411669-6E2C-2243-99CD-6BC9D724FA1F}"/>
                </a:ext>
              </a:extLst>
            </p:cNvPr>
            <p:cNvSpPr/>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C4E0C522-0F40-ED44-A700-F1BCD1CF74F5}"/>
                </a:ext>
              </a:extLst>
            </p:cNvPr>
            <p:cNvSpPr/>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B79B4380-CBEC-C341-A10E-5EF9A8597959}"/>
                </a:ext>
              </a:extLst>
            </p:cNvPr>
            <p:cNvSpPr/>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Oval 25">
              <a:extLst>
                <a:ext uri="{FF2B5EF4-FFF2-40B4-BE49-F238E27FC236}">
                  <a16:creationId xmlns:a16="http://schemas.microsoft.com/office/drawing/2014/main" id="{F04AD70E-5490-4C4E-A05D-D67949C51A74}"/>
                </a:ext>
              </a:extLst>
            </p:cNvPr>
            <p:cNvSpPr/>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28A8883-9F24-0047-92B7-45B3D2E7D9C0}"/>
                </a:ext>
              </a:extLst>
            </p:cNvPr>
            <p:cNvSpPr/>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AC3A3BB-FD2C-FB44-9478-FA87EF229D37}"/>
                </a:ext>
              </a:extLst>
            </p:cNvPr>
            <p:cNvSpPr/>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BF46B3B1-E981-BB40-B916-51A6D3851969}"/>
                </a:ext>
              </a:extLst>
            </p:cNvPr>
            <p:cNvSpPr/>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EA7DAE92-7D6B-B042-83BE-047C8EC322A0}"/>
                </a:ext>
              </a:extLst>
            </p:cNvPr>
            <p:cNvSpPr/>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06AADCE6-4277-EA49-AF23-63B53CA6772A}"/>
                </a:ext>
              </a:extLst>
            </p:cNvPr>
            <p:cNvSpPr/>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31">
              <a:extLst>
                <a:ext uri="{FF2B5EF4-FFF2-40B4-BE49-F238E27FC236}">
                  <a16:creationId xmlns:a16="http://schemas.microsoft.com/office/drawing/2014/main" id="{58CEA343-047B-DF4E-A7A8-881C7740EA36}"/>
                </a:ext>
              </a:extLst>
            </p:cNvPr>
            <p:cNvSpPr/>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FCCBAA07-17CE-2740-AA04-AEDA5EAD2796}"/>
                </a:ext>
              </a:extLst>
            </p:cNvPr>
            <p:cNvSpPr/>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BF15C430-7951-6040-BD4C-4E996E94480E}"/>
                </a:ext>
              </a:extLst>
            </p:cNvPr>
            <p:cNvSpPr/>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0B3467F9-370D-5C4C-9EDE-E0CA0E401568}"/>
                </a:ext>
              </a:extLst>
            </p:cNvPr>
            <p:cNvSpPr/>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652A1E4-52BA-534C-AECC-35C3CF44F8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315675-65B4-E14F-9785-663A83B7B6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76A1E-2332-684F-BDD2-687C166BDEC0}"/>
              </a:ext>
            </a:extLst>
          </p:cNvPr>
          <p:cNvSpPr>
            <a:spLocks noGrp="1"/>
          </p:cNvSpPr>
          <p:nvPr>
            <p:ph type="dt" sz="half" idx="10"/>
          </p:nvPr>
        </p:nvSpPr>
        <p:spPr/>
        <p:txBody>
          <a:bodyPr/>
          <a:lstStyle/>
          <a:p>
            <a:fld id="{A5B0A250-5CC0-1746-B209-08E8B0DAE6AF}" type="datetimeFigureOut">
              <a:rPr lang="en-US" smtClean="0"/>
              <a:t>3/1/24</a:t>
            </a:fld>
            <a:endParaRPr lang="en-US"/>
          </a:p>
        </p:txBody>
      </p:sp>
      <p:sp>
        <p:nvSpPr>
          <p:cNvPr id="5" name="Footer Placeholder 4">
            <a:extLst>
              <a:ext uri="{FF2B5EF4-FFF2-40B4-BE49-F238E27FC236}">
                <a16:creationId xmlns:a16="http://schemas.microsoft.com/office/drawing/2014/main" id="{22BB8CB0-B7BE-7D4F-B254-8A2F8AEC27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E5A569-A063-8E40-B703-82B11D2A988A}"/>
              </a:ext>
            </a:extLst>
          </p:cNvPr>
          <p:cNvSpPr>
            <a:spLocks noGrp="1"/>
          </p:cNvSpPr>
          <p:nvPr>
            <p:ph type="sldNum" sz="quarter" idx="12"/>
          </p:nvPr>
        </p:nvSpPr>
        <p:spPr>
          <a:xfrm>
            <a:off x="7087169" y="6141085"/>
            <a:ext cx="813816" cy="365125"/>
          </a:xfrm>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8231D73A-BA91-794F-8C09-4F4B41A6D08B}"/>
              </a:ext>
            </a:extLst>
          </p:cNvPr>
          <p:cNvCxnSpPr>
            <a:cxnSpLocks/>
          </p:cNvCxnSpPr>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898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3ABDDED5-B489-454D-A72D-46C9473AB018}"/>
              </a:ext>
            </a:extLst>
          </p:cNvPr>
          <p:cNvGrpSpPr/>
          <p:nvPr/>
        </p:nvGrpSpPr>
        <p:grpSpPr>
          <a:xfrm>
            <a:off x="6201388" y="0"/>
            <a:ext cx="5990612" cy="6858001"/>
            <a:chOff x="6201388" y="0"/>
            <a:chExt cx="5990612" cy="6858001"/>
          </a:xfrm>
        </p:grpSpPr>
        <p:sp>
          <p:nvSpPr>
            <p:cNvPr id="40" name="Oval 39">
              <a:extLst>
                <a:ext uri="{FF2B5EF4-FFF2-40B4-BE49-F238E27FC236}">
                  <a16:creationId xmlns:a16="http://schemas.microsoft.com/office/drawing/2014/main" id="{E6338A9A-49A1-B04D-B479-43604A5CD6D5}"/>
                </a:ext>
              </a:extLst>
            </p:cNvPr>
            <p:cNvSpPr/>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3151B6D8-101B-F34D-992A-1668DB5D0067}"/>
                </a:ext>
              </a:extLst>
            </p:cNvPr>
            <p:cNvSpPr/>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41">
              <a:extLst>
                <a:ext uri="{FF2B5EF4-FFF2-40B4-BE49-F238E27FC236}">
                  <a16:creationId xmlns:a16="http://schemas.microsoft.com/office/drawing/2014/main" id="{21D4DE71-EB1A-E74C-9364-5FEC5377F4EF}"/>
                </a:ext>
              </a:extLst>
            </p:cNvPr>
            <p:cNvSpPr/>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Oval 42">
              <a:extLst>
                <a:ext uri="{FF2B5EF4-FFF2-40B4-BE49-F238E27FC236}">
                  <a16:creationId xmlns:a16="http://schemas.microsoft.com/office/drawing/2014/main" id="{BD99A5CD-9D3A-DA46-AD96-34B9DB522051}"/>
                </a:ext>
              </a:extLst>
            </p:cNvPr>
            <p:cNvSpPr/>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E6537DF9-74F2-924C-9B63-22B100C80C92}"/>
                </a:ext>
              </a:extLst>
            </p:cNvPr>
            <p:cNvSpPr/>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7655457-8E4D-F34C-A595-66A45E9C3A1F}"/>
                </a:ext>
              </a:extLst>
            </p:cNvPr>
            <p:cNvSpPr/>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a:extLst>
                <a:ext uri="{FF2B5EF4-FFF2-40B4-BE49-F238E27FC236}">
                  <a16:creationId xmlns:a16="http://schemas.microsoft.com/office/drawing/2014/main" id="{FB0E8D2C-8947-E44C-BC5F-F81B083DAA3E}"/>
                </a:ext>
              </a:extLst>
            </p:cNvPr>
            <p:cNvSpPr/>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ED57F45D-85B8-AC49-A2BA-E941F1BE7F15}"/>
                </a:ext>
              </a:extLst>
            </p:cNvPr>
            <p:cNvSpPr/>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Oval 47">
              <a:extLst>
                <a:ext uri="{FF2B5EF4-FFF2-40B4-BE49-F238E27FC236}">
                  <a16:creationId xmlns:a16="http://schemas.microsoft.com/office/drawing/2014/main" id="{DA576359-CAE3-634C-8DF8-A834BCD7D668}"/>
                </a:ext>
              </a:extLst>
            </p:cNvPr>
            <p:cNvSpPr/>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16343F35-6601-BD4A-B9A5-25361D0453D2}"/>
                </a:ext>
              </a:extLst>
            </p:cNvPr>
            <p:cNvSpPr/>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5ED1C169-DCD9-9C4B-91B1-519621155A64}"/>
                </a:ext>
              </a:extLst>
            </p:cNvPr>
            <p:cNvSpPr/>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32328AC7-E0BC-0E46-A25B-11D523EC8100}"/>
                </a:ext>
              </a:extLst>
            </p:cNvPr>
            <p:cNvSpPr/>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a:extLst>
                <a:ext uri="{FF2B5EF4-FFF2-40B4-BE49-F238E27FC236}">
                  <a16:creationId xmlns:a16="http://schemas.microsoft.com/office/drawing/2014/main" id="{32BBE02A-588F-6C4D-B310-694098C6A340}"/>
                </a:ext>
              </a:extLst>
            </p:cNvPr>
            <p:cNvSpPr/>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6751D5A0-C90A-0A44-8654-CFE1B719B353}"/>
                </a:ext>
              </a:extLst>
            </p:cNvPr>
            <p:cNvSpPr/>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Oval 53">
              <a:extLst>
                <a:ext uri="{FF2B5EF4-FFF2-40B4-BE49-F238E27FC236}">
                  <a16:creationId xmlns:a16="http://schemas.microsoft.com/office/drawing/2014/main" id="{0F0FA086-0D80-B74A-9B37-5EACDE30D61F}"/>
                </a:ext>
              </a:extLst>
            </p:cNvPr>
            <p:cNvSpPr/>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7022E302-2A55-8844-A50B-DC16D075E16B}"/>
                </a:ext>
              </a:extLst>
            </p:cNvPr>
            <p:cNvSpPr/>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4B325F5-A048-2843-A40B-3B2B31ECED76}"/>
                </a:ext>
              </a:extLst>
            </p:cNvPr>
            <p:cNvSpPr/>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a:extLst>
                <a:ext uri="{FF2B5EF4-FFF2-40B4-BE49-F238E27FC236}">
                  <a16:creationId xmlns:a16="http://schemas.microsoft.com/office/drawing/2014/main" id="{7707B616-7E85-5442-B46B-AF9426A7A0E9}"/>
                </a:ext>
              </a:extLst>
            </p:cNvPr>
            <p:cNvSpPr/>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57">
              <a:extLst>
                <a:ext uri="{FF2B5EF4-FFF2-40B4-BE49-F238E27FC236}">
                  <a16:creationId xmlns:a16="http://schemas.microsoft.com/office/drawing/2014/main" id="{08914A00-D181-5847-A150-77CE67F94369}"/>
                </a:ext>
              </a:extLst>
            </p:cNvPr>
            <p:cNvSpPr/>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Freeform 58">
              <a:extLst>
                <a:ext uri="{FF2B5EF4-FFF2-40B4-BE49-F238E27FC236}">
                  <a16:creationId xmlns:a16="http://schemas.microsoft.com/office/drawing/2014/main" id="{DAF2D976-5F49-2848-B465-C85708A6D706}"/>
                </a:ext>
              </a:extLst>
            </p:cNvPr>
            <p:cNvSpPr/>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59">
              <a:extLst>
                <a:ext uri="{FF2B5EF4-FFF2-40B4-BE49-F238E27FC236}">
                  <a16:creationId xmlns:a16="http://schemas.microsoft.com/office/drawing/2014/main" id="{5E333474-B850-354C-A2E2-01735C948D47}"/>
                </a:ext>
              </a:extLst>
            </p:cNvPr>
            <p:cNvSpPr/>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Freeform 60">
              <a:extLst>
                <a:ext uri="{FF2B5EF4-FFF2-40B4-BE49-F238E27FC236}">
                  <a16:creationId xmlns:a16="http://schemas.microsoft.com/office/drawing/2014/main" id="{BC25646C-71B3-4A44-A4FE-C3CABE5580BB}"/>
                </a:ext>
              </a:extLst>
            </p:cNvPr>
            <p:cNvSpPr/>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Freeform 61">
              <a:extLst>
                <a:ext uri="{FF2B5EF4-FFF2-40B4-BE49-F238E27FC236}">
                  <a16:creationId xmlns:a16="http://schemas.microsoft.com/office/drawing/2014/main" id="{B598CFE9-67EE-E342-9EF7-F40A1E0BE59E}"/>
                </a:ext>
              </a:extLst>
            </p:cNvPr>
            <p:cNvSpPr/>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62">
              <a:extLst>
                <a:ext uri="{FF2B5EF4-FFF2-40B4-BE49-F238E27FC236}">
                  <a16:creationId xmlns:a16="http://schemas.microsoft.com/office/drawing/2014/main" id="{1E29AD13-94FE-1349-A28E-10F6E780F510}"/>
                </a:ext>
              </a:extLst>
            </p:cNvPr>
            <p:cNvSpPr/>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650648E-B4D5-4145-84E7-46B5793EA68B}"/>
              </a:ext>
            </a:extLst>
          </p:cNvPr>
          <p:cNvSpPr>
            <a:spLocks noGrp="1"/>
          </p:cNvSpPr>
          <p:nvPr>
            <p:ph type="title"/>
          </p:nvPr>
        </p:nvSpPr>
        <p:spPr>
          <a:xfrm>
            <a:off x="565150" y="768351"/>
            <a:ext cx="5066001" cy="2334768"/>
          </a:xfrm>
        </p:spPr>
        <p:txBody>
          <a:bodyPr anchor="t"/>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3E3B92A6-7558-3148-B855-5BC58B4159C5}"/>
              </a:ext>
            </a:extLst>
          </p:cNvPr>
          <p:cNvSpPr>
            <a:spLocks noGrp="1"/>
          </p:cNvSpPr>
          <p:nvPr>
            <p:ph type="body" idx="1"/>
          </p:nvPr>
        </p:nvSpPr>
        <p:spPr>
          <a:xfrm>
            <a:off x="565150" y="4255453"/>
            <a:ext cx="5066001" cy="1500187"/>
          </a:xfrm>
        </p:spPr>
        <p:txBody>
          <a:bodyPr anchor="b"/>
          <a:lstStyle>
            <a:lvl1pPr marL="0" indent="0">
              <a:buNone/>
              <a:defRPr sz="2400">
                <a:solidFill>
                  <a:schemeClr val="bg1">
                    <a:lumMod val="6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A0B541-D211-974B-97FE-C1F9473ABE9D}"/>
              </a:ext>
            </a:extLst>
          </p:cNvPr>
          <p:cNvSpPr>
            <a:spLocks noGrp="1"/>
          </p:cNvSpPr>
          <p:nvPr>
            <p:ph type="dt" sz="half" idx="10"/>
          </p:nvPr>
        </p:nvSpPr>
        <p:spPr/>
        <p:txBody>
          <a:bodyPr/>
          <a:lstStyle/>
          <a:p>
            <a:fld id="{A5B0A250-5CC0-1746-B209-08E8B0DAE6AF}" type="datetimeFigureOut">
              <a:rPr lang="en-US" smtClean="0"/>
              <a:t>3/1/24</a:t>
            </a:fld>
            <a:endParaRPr lang="en-US"/>
          </a:p>
        </p:txBody>
      </p:sp>
      <p:sp>
        <p:nvSpPr>
          <p:cNvPr id="5" name="Footer Placeholder 4">
            <a:extLst>
              <a:ext uri="{FF2B5EF4-FFF2-40B4-BE49-F238E27FC236}">
                <a16:creationId xmlns:a16="http://schemas.microsoft.com/office/drawing/2014/main" id="{A1727FB0-D95A-D543-8E29-6E5F22B49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9C4404-F49D-9F48-A10B-1F60870B4450}"/>
              </a:ext>
            </a:extLst>
          </p:cNvPr>
          <p:cNvSpPr>
            <a:spLocks noGrp="1"/>
          </p:cNvSpPr>
          <p:nvPr>
            <p:ph type="sldNum" sz="quarter" idx="12"/>
          </p:nvPr>
        </p:nvSpPr>
        <p:spPr>
          <a:xfrm>
            <a:off x="4817335" y="6141085"/>
            <a:ext cx="813816" cy="365125"/>
          </a:xfrm>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2D6A1FD1-D82F-3141-8687-8D7C0631C215}"/>
              </a:ext>
            </a:extLst>
          </p:cNvPr>
          <p:cNvCxnSpPr>
            <a:cxnSpLocks/>
          </p:cNvCxnSpPr>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319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42ECFEB-12CF-4C4F-BC8A-5816C27CA565}"/>
              </a:ext>
            </a:extLst>
          </p:cNvPr>
          <p:cNvGrpSpPr/>
          <p:nvPr/>
        </p:nvGrpSpPr>
        <p:grpSpPr>
          <a:xfrm>
            <a:off x="10290315" y="0"/>
            <a:ext cx="1901686" cy="6858000"/>
            <a:chOff x="10290315" y="0"/>
            <a:chExt cx="1901686" cy="6858000"/>
          </a:xfrm>
        </p:grpSpPr>
        <p:sp>
          <p:nvSpPr>
            <p:cNvPr id="18" name="Oval 17">
              <a:extLst>
                <a:ext uri="{FF2B5EF4-FFF2-40B4-BE49-F238E27FC236}">
                  <a16:creationId xmlns:a16="http://schemas.microsoft.com/office/drawing/2014/main" id="{626C9482-2804-144B-88B2-0AF191BD757D}"/>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71363F79-96BD-9240-86E2-DF26C9C2437D}"/>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153F0BF1-DA57-1D49-82F0-802F4D385A85}"/>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8CD42A1B-A03A-C946-8A2A-CE437EA433FD}"/>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5591FE00-3AAF-9B4B-8107-E94D50828227}"/>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149E92E9-89A7-4842-B271-411C7DF75D2D}"/>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4DC29C99-0841-9F46-AB1A-E9751DFE4487}"/>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EE0AB684-BDA8-014B-8DCC-125F8B8DCE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540E05-0F5F-6243-AD57-66BFC33ADBAC}"/>
              </a:ext>
            </a:extLst>
          </p:cNvPr>
          <p:cNvSpPr>
            <a:spLocks noGrp="1"/>
          </p:cNvSpPr>
          <p:nvPr>
            <p:ph sz="half" idx="1"/>
          </p:nvPr>
        </p:nvSpPr>
        <p:spPr>
          <a:xfrm>
            <a:off x="562851" y="2365755"/>
            <a:ext cx="5239512" cy="33954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70B3A4-11FE-D94C-9B93-255E36231064}"/>
              </a:ext>
            </a:extLst>
          </p:cNvPr>
          <p:cNvSpPr>
            <a:spLocks noGrp="1"/>
          </p:cNvSpPr>
          <p:nvPr>
            <p:ph sz="half" idx="2"/>
          </p:nvPr>
        </p:nvSpPr>
        <p:spPr>
          <a:xfrm>
            <a:off x="6389638" y="2365755"/>
            <a:ext cx="5239512" cy="33954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7BEEAF-F881-6E48-84AF-E5CEEF1C7167}"/>
              </a:ext>
            </a:extLst>
          </p:cNvPr>
          <p:cNvSpPr>
            <a:spLocks noGrp="1"/>
          </p:cNvSpPr>
          <p:nvPr>
            <p:ph type="dt" sz="half" idx="10"/>
          </p:nvPr>
        </p:nvSpPr>
        <p:spPr/>
        <p:txBody>
          <a:bodyPr/>
          <a:lstStyle/>
          <a:p>
            <a:fld id="{A5B0A250-5CC0-1746-B209-08E8B0DAE6AF}" type="datetimeFigureOut">
              <a:rPr lang="en-US" smtClean="0"/>
              <a:t>3/1/24</a:t>
            </a:fld>
            <a:endParaRPr lang="en-US"/>
          </a:p>
        </p:txBody>
      </p:sp>
      <p:sp>
        <p:nvSpPr>
          <p:cNvPr id="6" name="Footer Placeholder 5">
            <a:extLst>
              <a:ext uri="{FF2B5EF4-FFF2-40B4-BE49-F238E27FC236}">
                <a16:creationId xmlns:a16="http://schemas.microsoft.com/office/drawing/2014/main" id="{9C472753-1CC3-9244-9AF0-6927018A64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D55D0-FCC7-AC42-9810-9B49E3348958}"/>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8" name="Straight Connector 7">
            <a:extLst>
              <a:ext uri="{FF2B5EF4-FFF2-40B4-BE49-F238E27FC236}">
                <a16:creationId xmlns:a16="http://schemas.microsoft.com/office/drawing/2014/main" id="{5FC736C3-88FB-244C-83B8-B2856998D221}"/>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7223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7D16A9C-7411-5242-A59C-816B8907E3BE}"/>
              </a:ext>
            </a:extLst>
          </p:cNvPr>
          <p:cNvGrpSpPr/>
          <p:nvPr/>
        </p:nvGrpSpPr>
        <p:grpSpPr>
          <a:xfrm>
            <a:off x="10290315" y="0"/>
            <a:ext cx="1901686" cy="6858000"/>
            <a:chOff x="10290315" y="0"/>
            <a:chExt cx="1901686" cy="6858000"/>
          </a:xfrm>
        </p:grpSpPr>
        <p:sp>
          <p:nvSpPr>
            <p:cNvPr id="20" name="Oval 19">
              <a:extLst>
                <a:ext uri="{FF2B5EF4-FFF2-40B4-BE49-F238E27FC236}">
                  <a16:creationId xmlns:a16="http://schemas.microsoft.com/office/drawing/2014/main" id="{A997260B-7D44-7049-B605-7FD6E6CE5612}"/>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5D6AF601-77C3-D74A-B1E5-7F33703A6927}"/>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4DFCA921-0F9E-2E41-A285-75409E25501A}"/>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120B9E03-438B-FC42-9DA1-835D5BC3FE88}"/>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4D670E1F-61CD-8940-A898-6D5092A78BB9}"/>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080C64CF-0C6A-3449-9709-AE038C4A7995}"/>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FEC46D5B-957F-A24C-8E36-CC71F660EC8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9058182F-7B5E-FD42-AFC6-A3848D8332AC}"/>
              </a:ext>
            </a:extLst>
          </p:cNvPr>
          <p:cNvSpPr>
            <a:spLocks noGrp="1"/>
          </p:cNvSpPr>
          <p:nvPr>
            <p:ph type="title"/>
          </p:nvPr>
        </p:nvSpPr>
        <p:spPr>
          <a:xfrm>
            <a:off x="566928" y="768096"/>
            <a:ext cx="7333488" cy="1271016"/>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D9E4DE-75C0-C841-A68D-9D7BBAD76C5E}"/>
              </a:ext>
            </a:extLst>
          </p:cNvPr>
          <p:cNvSpPr>
            <a:spLocks noGrp="1"/>
          </p:cNvSpPr>
          <p:nvPr>
            <p:ph type="body" idx="1"/>
          </p:nvPr>
        </p:nvSpPr>
        <p:spPr>
          <a:xfrm>
            <a:off x="562149" y="2365756"/>
            <a:ext cx="5239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5C87F7-356E-9E43-97A0-D972B22853DA}"/>
              </a:ext>
            </a:extLst>
          </p:cNvPr>
          <p:cNvSpPr>
            <a:spLocks noGrp="1"/>
          </p:cNvSpPr>
          <p:nvPr>
            <p:ph sz="half" idx="2"/>
          </p:nvPr>
        </p:nvSpPr>
        <p:spPr>
          <a:xfrm>
            <a:off x="562149" y="3189668"/>
            <a:ext cx="5239512" cy="2571557"/>
          </a:xfrm>
        </p:spPr>
        <p:txBody>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AB4C28-30CB-CC4E-A25E-F4FEFA49BCA5}"/>
              </a:ext>
            </a:extLst>
          </p:cNvPr>
          <p:cNvSpPr>
            <a:spLocks noGrp="1"/>
          </p:cNvSpPr>
          <p:nvPr>
            <p:ph type="body" sz="quarter" idx="3"/>
          </p:nvPr>
        </p:nvSpPr>
        <p:spPr>
          <a:xfrm>
            <a:off x="6383066" y="2365756"/>
            <a:ext cx="5239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ED0191-963B-1E4C-BEC5-9B42E39514A3}"/>
              </a:ext>
            </a:extLst>
          </p:cNvPr>
          <p:cNvSpPr>
            <a:spLocks noGrp="1"/>
          </p:cNvSpPr>
          <p:nvPr>
            <p:ph sz="quarter" idx="4"/>
          </p:nvPr>
        </p:nvSpPr>
        <p:spPr>
          <a:xfrm>
            <a:off x="6383066" y="3189668"/>
            <a:ext cx="5239512" cy="2571557"/>
          </a:xfrm>
        </p:spPr>
        <p:txBody>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0E0BED-3EB7-BB4A-A556-FA967FB0115F}"/>
              </a:ext>
            </a:extLst>
          </p:cNvPr>
          <p:cNvSpPr>
            <a:spLocks noGrp="1"/>
          </p:cNvSpPr>
          <p:nvPr>
            <p:ph type="dt" sz="half" idx="10"/>
          </p:nvPr>
        </p:nvSpPr>
        <p:spPr/>
        <p:txBody>
          <a:bodyPr/>
          <a:lstStyle/>
          <a:p>
            <a:fld id="{A5B0A250-5CC0-1746-B209-08E8B0DAE6AF}" type="datetimeFigureOut">
              <a:rPr lang="en-US" smtClean="0"/>
              <a:t>3/1/24</a:t>
            </a:fld>
            <a:endParaRPr lang="en-US"/>
          </a:p>
        </p:txBody>
      </p:sp>
      <p:sp>
        <p:nvSpPr>
          <p:cNvPr id="8" name="Footer Placeholder 7">
            <a:extLst>
              <a:ext uri="{FF2B5EF4-FFF2-40B4-BE49-F238E27FC236}">
                <a16:creationId xmlns:a16="http://schemas.microsoft.com/office/drawing/2014/main" id="{B6A2466A-4D90-174C-B382-AC4674D721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EADE49-8082-214B-9742-5EE8DA2E9FFE}"/>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10" name="Straight Connector 9">
            <a:extLst>
              <a:ext uri="{FF2B5EF4-FFF2-40B4-BE49-F238E27FC236}">
                <a16:creationId xmlns:a16="http://schemas.microsoft.com/office/drawing/2014/main" id="{75E39200-18D5-014B-BAB8-FF5D0BA15E0C}"/>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7076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7DF52F6-A06E-0343-95B8-DAAC38DB4B8C}"/>
              </a:ext>
            </a:extLst>
          </p:cNvPr>
          <p:cNvGrpSpPr/>
          <p:nvPr/>
        </p:nvGrpSpPr>
        <p:grpSpPr>
          <a:xfrm>
            <a:off x="10290315" y="0"/>
            <a:ext cx="1901686" cy="6858000"/>
            <a:chOff x="10290315" y="0"/>
            <a:chExt cx="1901686" cy="6858000"/>
          </a:xfrm>
        </p:grpSpPr>
        <p:sp>
          <p:nvSpPr>
            <p:cNvPr id="16" name="Oval 15">
              <a:extLst>
                <a:ext uri="{FF2B5EF4-FFF2-40B4-BE49-F238E27FC236}">
                  <a16:creationId xmlns:a16="http://schemas.microsoft.com/office/drawing/2014/main" id="{67092C52-7052-0749-9DA0-9374DBF495AE}"/>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C64E1C2F-81E1-C44D-859C-946596C950F2}"/>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53626485-4263-0A44-9561-E278A7056C33}"/>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7D45AAB5-3CCC-DE4A-A962-3702911B55CC}"/>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8CAFB16F-8EDE-D44F-A51E-34EDC41E7404}"/>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DCD51329-732C-BB4C-98E5-715BAF9F8853}"/>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192B5D44-BC55-AF4C-984D-C8231B22F80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DFA1E9E2-564E-7049-A22F-BB5B876BAB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359D05-C08D-7747-B2FC-3F62B3357315}"/>
              </a:ext>
            </a:extLst>
          </p:cNvPr>
          <p:cNvSpPr>
            <a:spLocks noGrp="1"/>
          </p:cNvSpPr>
          <p:nvPr>
            <p:ph type="dt" sz="half" idx="10"/>
          </p:nvPr>
        </p:nvSpPr>
        <p:spPr/>
        <p:txBody>
          <a:bodyPr/>
          <a:lstStyle/>
          <a:p>
            <a:fld id="{A5B0A250-5CC0-1746-B209-08E8B0DAE6AF}" type="datetimeFigureOut">
              <a:rPr lang="en-US" smtClean="0"/>
              <a:t>3/1/24</a:t>
            </a:fld>
            <a:endParaRPr lang="en-US"/>
          </a:p>
        </p:txBody>
      </p:sp>
      <p:sp>
        <p:nvSpPr>
          <p:cNvPr id="4" name="Footer Placeholder 3">
            <a:extLst>
              <a:ext uri="{FF2B5EF4-FFF2-40B4-BE49-F238E27FC236}">
                <a16:creationId xmlns:a16="http://schemas.microsoft.com/office/drawing/2014/main" id="{8E2FF615-BB08-A844-B689-BAA7C50407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63A67D-F96F-4849-8C83-49CC3A6539BB}"/>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6" name="Straight Connector 5">
            <a:extLst>
              <a:ext uri="{FF2B5EF4-FFF2-40B4-BE49-F238E27FC236}">
                <a16:creationId xmlns:a16="http://schemas.microsoft.com/office/drawing/2014/main" id="{1DCFAAB9-2B6B-8D4C-A748-433E2C393EA6}"/>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995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98BCA70-D63D-40F6-B9B3-4E49B96E27FB}"/>
              </a:ext>
            </a:extLst>
          </p:cNvPr>
          <p:cNvSpPr>
            <a:spLocks noGrp="1"/>
          </p:cNvSpPr>
          <p:nvPr>
            <p:ph type="dt" sz="half" idx="10"/>
          </p:nvPr>
        </p:nvSpPr>
        <p:spPr/>
        <p:txBody>
          <a:bodyPr/>
          <a:lstStyle/>
          <a:p>
            <a:fld id="{A5B0A250-5CC0-1746-B209-08E8B0DAE6AF}" type="datetimeFigureOut">
              <a:rPr lang="en-US" smtClean="0"/>
              <a:pPr/>
              <a:t>3/1/24</a:t>
            </a:fld>
            <a:endParaRPr lang="en-US"/>
          </a:p>
        </p:txBody>
      </p:sp>
      <p:sp>
        <p:nvSpPr>
          <p:cNvPr id="6" name="Footer Placeholder 5">
            <a:extLst>
              <a:ext uri="{FF2B5EF4-FFF2-40B4-BE49-F238E27FC236}">
                <a16:creationId xmlns:a16="http://schemas.microsoft.com/office/drawing/2014/main" id="{72F12559-BD91-4904-A24A-0CF0A2324A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658BB7-74A5-4A6F-A0FF-021E68F02BFF}"/>
              </a:ext>
            </a:extLst>
          </p:cNvPr>
          <p:cNvSpPr>
            <a:spLocks noGrp="1"/>
          </p:cNvSpPr>
          <p:nvPr>
            <p:ph type="sldNum" sz="quarter" idx="12"/>
          </p:nvPr>
        </p:nvSpPr>
        <p:spPr/>
        <p:txBody>
          <a:bodyPr/>
          <a:lstStyle/>
          <a:p>
            <a:fld id="{49ABCAEC-7D34-E549-A96E-FCEDAADBE4B0}" type="slidenum">
              <a:rPr lang="en-US" smtClean="0"/>
              <a:pPr/>
              <a:t>‹#›</a:t>
            </a:fld>
            <a:endParaRPr lang="en-US"/>
          </a:p>
        </p:txBody>
      </p:sp>
    </p:spTree>
    <p:extLst>
      <p:ext uri="{BB962C8B-B14F-4D97-AF65-F5344CB8AC3E}">
        <p14:creationId xmlns:p14="http://schemas.microsoft.com/office/powerpoint/2010/main" val="2567990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0914A35-7AAF-4B42-9C68-47A633EFD9D0}"/>
              </a:ext>
            </a:extLst>
          </p:cNvPr>
          <p:cNvGrpSpPr/>
          <p:nvPr/>
        </p:nvGrpSpPr>
        <p:grpSpPr>
          <a:xfrm>
            <a:off x="10290315" y="0"/>
            <a:ext cx="1901686" cy="6858000"/>
            <a:chOff x="10290315" y="0"/>
            <a:chExt cx="1901686" cy="6858000"/>
          </a:xfrm>
        </p:grpSpPr>
        <p:sp>
          <p:nvSpPr>
            <p:cNvPr id="18" name="Freeform 17">
              <a:extLst>
                <a:ext uri="{FF2B5EF4-FFF2-40B4-BE49-F238E27FC236}">
                  <a16:creationId xmlns:a16="http://schemas.microsoft.com/office/drawing/2014/main" id="{DABCED79-0E70-FB4D-ABF2-D859BF5556E4}"/>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8364885D-A3A4-5144-AB4E-7624F27287E6}"/>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D22073D5-CC72-0549-BD26-F7AF9851BE45}"/>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1827A049-C9FD-554E-9B01-F151B0D9E86B}"/>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76832559-4D18-8744-AB91-9FCFAB732477}"/>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BF97A623-E5DC-1B44-B687-8643B9F0D741}"/>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637BBE1-2C82-4E45-B5C5-35E07B05EA4E}"/>
              </a:ext>
            </a:extLst>
          </p:cNvPr>
          <p:cNvSpPr>
            <a:spLocks noGrp="1"/>
          </p:cNvSpPr>
          <p:nvPr>
            <p:ph type="title"/>
          </p:nvPr>
        </p:nvSpPr>
        <p:spPr>
          <a:xfrm>
            <a:off x="565151" y="764973"/>
            <a:ext cx="3609982" cy="1395043"/>
          </a:xfrm>
        </p:spPr>
        <p:txBody>
          <a:bodyPr anchor="t"/>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201F2E-A734-364B-8A7D-990D6B8893D0}"/>
              </a:ext>
            </a:extLst>
          </p:cNvPr>
          <p:cNvSpPr>
            <a:spLocks noGrp="1"/>
          </p:cNvSpPr>
          <p:nvPr>
            <p:ph idx="1"/>
          </p:nvPr>
        </p:nvSpPr>
        <p:spPr>
          <a:xfrm>
            <a:off x="5104832" y="770890"/>
            <a:ext cx="6112517" cy="4800570"/>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7CBAD9-5515-1748-8E77-F48160F4ED1C}"/>
              </a:ext>
            </a:extLst>
          </p:cNvPr>
          <p:cNvSpPr>
            <a:spLocks noGrp="1"/>
          </p:cNvSpPr>
          <p:nvPr>
            <p:ph type="body" sz="half" idx="2"/>
          </p:nvPr>
        </p:nvSpPr>
        <p:spPr>
          <a:xfrm>
            <a:off x="565150" y="2160016"/>
            <a:ext cx="3609983" cy="37089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A6C22B-80D4-AA42-9999-401E37B469C0}"/>
              </a:ext>
            </a:extLst>
          </p:cNvPr>
          <p:cNvSpPr>
            <a:spLocks noGrp="1"/>
          </p:cNvSpPr>
          <p:nvPr>
            <p:ph type="dt" sz="half" idx="10"/>
          </p:nvPr>
        </p:nvSpPr>
        <p:spPr/>
        <p:txBody>
          <a:bodyPr/>
          <a:lstStyle/>
          <a:p>
            <a:fld id="{A5B0A250-5CC0-1746-B209-08E8B0DAE6AF}" type="datetimeFigureOut">
              <a:rPr lang="en-US" smtClean="0"/>
              <a:t>3/1/24</a:t>
            </a:fld>
            <a:endParaRPr lang="en-US"/>
          </a:p>
        </p:txBody>
      </p:sp>
      <p:sp>
        <p:nvSpPr>
          <p:cNvPr id="6" name="Footer Placeholder 5">
            <a:extLst>
              <a:ext uri="{FF2B5EF4-FFF2-40B4-BE49-F238E27FC236}">
                <a16:creationId xmlns:a16="http://schemas.microsoft.com/office/drawing/2014/main" id="{03055DE4-33E8-7F4B-9334-95EA60845C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70FA5-21EE-D742-8F01-C1BAE0FDB064}"/>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8" name="Straight Connector 7">
            <a:extLst>
              <a:ext uri="{FF2B5EF4-FFF2-40B4-BE49-F238E27FC236}">
                <a16:creationId xmlns:a16="http://schemas.microsoft.com/office/drawing/2014/main" id="{BEF966AA-D7DF-F84D-80D4-E216A641B005}"/>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9664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210D391A-F01E-4947-8A01-95438AA0B323}"/>
              </a:ext>
            </a:extLst>
          </p:cNvPr>
          <p:cNvGrpSpPr/>
          <p:nvPr/>
        </p:nvGrpSpPr>
        <p:grpSpPr>
          <a:xfrm>
            <a:off x="10290315" y="0"/>
            <a:ext cx="1901686" cy="6858000"/>
            <a:chOff x="10290315" y="0"/>
            <a:chExt cx="1901686" cy="6858000"/>
          </a:xfrm>
        </p:grpSpPr>
        <p:sp>
          <p:nvSpPr>
            <p:cNvPr id="17" name="Oval 16">
              <a:extLst>
                <a:ext uri="{FF2B5EF4-FFF2-40B4-BE49-F238E27FC236}">
                  <a16:creationId xmlns:a16="http://schemas.microsoft.com/office/drawing/2014/main" id="{7D499306-B4E0-064D-8F6C-96E9C4BD04DA}"/>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AF3D0241-0A21-8047-8CE3-B3FDD5FDF719}"/>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13083F97-6891-0447-957C-AB0834B826D2}"/>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2EF7D75-E7C1-5147-A03B-3EC641CF3B08}"/>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A6D7CA94-94B4-C140-8C68-01C0ADFA1C71}"/>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211CD629-C318-A848-BDDE-BBA9465EBF9D}"/>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2A5AC1F8-1370-E946-977E-E4CFC6947BA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64CEE63B-B967-0A48-9623-2203767609F4}"/>
              </a:ext>
            </a:extLst>
          </p:cNvPr>
          <p:cNvSpPr>
            <a:spLocks noGrp="1"/>
          </p:cNvSpPr>
          <p:nvPr>
            <p:ph type="title"/>
          </p:nvPr>
        </p:nvSpPr>
        <p:spPr>
          <a:xfrm>
            <a:off x="565150" y="770889"/>
            <a:ext cx="3609983" cy="1389127"/>
          </a:xfrm>
        </p:spPr>
        <p:txBody>
          <a:bodyPr anchor="t"/>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11F680-28C8-FA44-9CD5-20709DA02EA0}"/>
              </a:ext>
            </a:extLst>
          </p:cNvPr>
          <p:cNvSpPr>
            <a:spLocks noGrp="1"/>
          </p:cNvSpPr>
          <p:nvPr>
            <p:ph type="pic" idx="1"/>
          </p:nvPr>
        </p:nvSpPr>
        <p:spPr>
          <a:xfrm>
            <a:off x="5223838" y="890816"/>
            <a:ext cx="6060136" cy="4870411"/>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BD507CD-197E-BB4C-83A6-DA3FC97A22C2}"/>
              </a:ext>
            </a:extLst>
          </p:cNvPr>
          <p:cNvSpPr>
            <a:spLocks noGrp="1"/>
          </p:cNvSpPr>
          <p:nvPr>
            <p:ph type="body" sz="half" idx="2"/>
          </p:nvPr>
        </p:nvSpPr>
        <p:spPr>
          <a:xfrm>
            <a:off x="565150" y="2160016"/>
            <a:ext cx="3609983" cy="360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9E00AC-DF6C-D548-8A06-D6269BDB0A41}"/>
              </a:ext>
            </a:extLst>
          </p:cNvPr>
          <p:cNvSpPr>
            <a:spLocks noGrp="1"/>
          </p:cNvSpPr>
          <p:nvPr>
            <p:ph type="dt" sz="half" idx="10"/>
          </p:nvPr>
        </p:nvSpPr>
        <p:spPr/>
        <p:txBody>
          <a:bodyPr/>
          <a:lstStyle/>
          <a:p>
            <a:fld id="{A5B0A250-5CC0-1746-B209-08E8B0DAE6AF}" type="datetimeFigureOut">
              <a:rPr lang="en-US" smtClean="0"/>
              <a:t>3/1/24</a:t>
            </a:fld>
            <a:endParaRPr lang="en-US"/>
          </a:p>
        </p:txBody>
      </p:sp>
      <p:sp>
        <p:nvSpPr>
          <p:cNvPr id="6" name="Footer Placeholder 5">
            <a:extLst>
              <a:ext uri="{FF2B5EF4-FFF2-40B4-BE49-F238E27FC236}">
                <a16:creationId xmlns:a16="http://schemas.microsoft.com/office/drawing/2014/main" id="{F8ED113B-57D4-9A4F-BFE0-2A3963B425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0D9954-FA18-8948-AA52-21CED059476D}"/>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8" name="Straight Connector 7">
            <a:extLst>
              <a:ext uri="{FF2B5EF4-FFF2-40B4-BE49-F238E27FC236}">
                <a16:creationId xmlns:a16="http://schemas.microsoft.com/office/drawing/2014/main" id="{5E3EB25D-2379-5040-B990-1C99B0B7D931}"/>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453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0D98E2-86CE-4D4F-9F8F-17C83D19A271}"/>
              </a:ext>
            </a:extLst>
          </p:cNvPr>
          <p:cNvSpPr>
            <a:spLocks noGrp="1"/>
          </p:cNvSpPr>
          <p:nvPr>
            <p:ph type="title"/>
          </p:nvPr>
        </p:nvSpPr>
        <p:spPr>
          <a:xfrm>
            <a:off x="565150" y="770890"/>
            <a:ext cx="7335835" cy="1268984"/>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8804B4F2-48A4-A140-B59B-7A2ED9FD4653}"/>
              </a:ext>
            </a:extLst>
          </p:cNvPr>
          <p:cNvSpPr>
            <a:spLocks noGrp="1"/>
          </p:cNvSpPr>
          <p:nvPr>
            <p:ph type="body" idx="1"/>
          </p:nvPr>
        </p:nvSpPr>
        <p:spPr>
          <a:xfrm>
            <a:off x="565150" y="2160016"/>
            <a:ext cx="7335835" cy="36012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CF4A7E-D5FF-BF48-8E01-8F46150ABFD5}"/>
              </a:ext>
            </a:extLst>
          </p:cNvPr>
          <p:cNvSpPr>
            <a:spLocks noGrp="1"/>
          </p:cNvSpPr>
          <p:nvPr>
            <p:ph type="dt" sz="half" idx="2"/>
          </p:nvPr>
        </p:nvSpPr>
        <p:spPr>
          <a:xfrm>
            <a:off x="566928" y="457200"/>
            <a:ext cx="3608205" cy="365125"/>
          </a:xfrm>
          <a:prstGeom prst="rect">
            <a:avLst/>
          </a:prstGeom>
        </p:spPr>
        <p:txBody>
          <a:bodyPr vert="horz" lIns="91440" tIns="45720" rIns="91440" bIns="45720" rtlCol="0" anchor="ctr"/>
          <a:lstStyle>
            <a:lvl1pPr algn="l">
              <a:defRPr sz="1050" b="0" i="0">
                <a:solidFill>
                  <a:schemeClr val="tx1">
                    <a:tint val="75000"/>
                  </a:schemeClr>
                </a:solidFill>
                <a:latin typeface="+mn-lt"/>
              </a:defRPr>
            </a:lvl1pPr>
          </a:lstStyle>
          <a:p>
            <a:fld id="{A5B0A250-5CC0-1746-B209-08E8B0DAE6AF}" type="datetimeFigureOut">
              <a:rPr lang="en-US" smtClean="0"/>
              <a:pPr/>
              <a:t>3/1/24</a:t>
            </a:fld>
            <a:endParaRPr lang="en-US"/>
          </a:p>
        </p:txBody>
      </p:sp>
      <p:sp>
        <p:nvSpPr>
          <p:cNvPr id="5" name="Footer Placeholder 4">
            <a:extLst>
              <a:ext uri="{FF2B5EF4-FFF2-40B4-BE49-F238E27FC236}">
                <a16:creationId xmlns:a16="http://schemas.microsoft.com/office/drawing/2014/main" id="{CA131757-5039-BF46-B47A-50DA8FFBC078}"/>
              </a:ext>
            </a:extLst>
          </p:cNvPr>
          <p:cNvSpPr>
            <a:spLocks noGrp="1"/>
          </p:cNvSpPr>
          <p:nvPr>
            <p:ph type="ftr" sz="quarter" idx="3"/>
          </p:nvPr>
        </p:nvSpPr>
        <p:spPr>
          <a:xfrm>
            <a:off x="565150" y="6141085"/>
            <a:ext cx="3608205" cy="365125"/>
          </a:xfrm>
          <a:prstGeom prst="rect">
            <a:avLst/>
          </a:prstGeom>
        </p:spPr>
        <p:txBody>
          <a:bodyPr vert="horz" lIns="91440" tIns="45720" rIns="91440" bIns="45720" rtlCol="0" anchor="ctr"/>
          <a:lstStyle>
            <a:lvl1pPr algn="l">
              <a:defRPr sz="1050" b="0" i="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AA83FD16-4337-B940-905E-D20A26FD483A}"/>
              </a:ext>
            </a:extLst>
          </p:cNvPr>
          <p:cNvSpPr>
            <a:spLocks noGrp="1"/>
          </p:cNvSpPr>
          <p:nvPr>
            <p:ph type="sldNum" sz="quarter" idx="4"/>
          </p:nvPr>
        </p:nvSpPr>
        <p:spPr>
          <a:xfrm>
            <a:off x="10809678" y="6141085"/>
            <a:ext cx="813816" cy="365125"/>
          </a:xfrm>
          <a:prstGeom prst="rect">
            <a:avLst/>
          </a:prstGeom>
        </p:spPr>
        <p:txBody>
          <a:bodyPr vert="horz" lIns="91440" tIns="45720" rIns="91440" bIns="45720" rtlCol="0" anchor="ctr"/>
          <a:lstStyle>
            <a:lvl1pPr algn="r">
              <a:defRPr sz="1050" b="0" i="0">
                <a:solidFill>
                  <a:schemeClr val="tx1">
                    <a:tint val="75000"/>
                  </a:schemeClr>
                </a:solidFill>
                <a:latin typeface="+mn-lt"/>
              </a:defRPr>
            </a:lvl1pPr>
          </a:lstStyle>
          <a:p>
            <a:fld id="{49ABCAEC-7D34-E549-A96E-FCEDAADBE4B0}" type="slidenum">
              <a:rPr lang="en-US" smtClean="0"/>
              <a:pPr/>
              <a:t>‹#›</a:t>
            </a:fld>
            <a:endParaRPr lang="en-US"/>
          </a:p>
        </p:txBody>
      </p:sp>
    </p:spTree>
    <p:extLst>
      <p:ext uri="{BB962C8B-B14F-4D97-AF65-F5344CB8AC3E}">
        <p14:creationId xmlns:p14="http://schemas.microsoft.com/office/powerpoint/2010/main" val="2140099971"/>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7" r:id="rId6"/>
    <p:sldLayoutId id="2147483782" r:id="rId7"/>
    <p:sldLayoutId id="2147483783" r:id="rId8"/>
    <p:sldLayoutId id="2147483784" r:id="rId9"/>
    <p:sldLayoutId id="2147483786" r:id="rId10"/>
    <p:sldLayoutId id="2147483785" r:id="rId11"/>
  </p:sldLayoutIdLst>
  <p:txStyles>
    <p:title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chart" Target="../charts/chart5.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chart" Target="../charts/chart6.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chart" Target="../charts/char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chart" Target="../charts/chart8.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chart" Target="../charts/chart9.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chart" Target="../charts/char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chart" Target="../charts/char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chart" Target="../charts/char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chart" Target="../charts/char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chart" Target="../charts/char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chart" Target="../charts/char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2.pn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svg"/><Relationship Id="rId2" Type="http://schemas.openxmlformats.org/officeDocument/2006/relationships/notesSlide" Target="../notesSlides/notesSlide3.xml"/><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png"/><Relationship Id="rId7" Type="http://schemas.openxmlformats.org/officeDocument/2006/relationships/image" Target="../media/image52.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46.svg"/><Relationship Id="rId4" Type="http://schemas.openxmlformats.org/officeDocument/2006/relationships/image" Target="../media/image45.png"/><Relationship Id="rId9" Type="http://schemas.openxmlformats.org/officeDocument/2006/relationships/image" Target="../media/image54.svg"/></Relationships>
</file>

<file path=ppt/slides/_rels/slide3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png"/><Relationship Id="rId7" Type="http://schemas.openxmlformats.org/officeDocument/2006/relationships/image" Target="../media/image58.sv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sv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514A2A-32FB-4D34-0664-358C1613F8D1}"/>
              </a:ext>
            </a:extLst>
          </p:cNvPr>
          <p:cNvSpPr/>
          <p:nvPr/>
        </p:nvSpPr>
        <p:spPr>
          <a:xfrm>
            <a:off x="292443" y="855419"/>
            <a:ext cx="6845603" cy="5811388"/>
          </a:xfrm>
          <a:prstGeom prst="rect">
            <a:avLst/>
          </a:prstGeom>
          <a:solidFill>
            <a:srgbClr val="EB853A">
              <a:alpha val="85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1C1C00-E51F-9665-57A0-53E0CEEF032F}"/>
              </a:ext>
            </a:extLst>
          </p:cNvPr>
          <p:cNvSpPr>
            <a:spLocks noGrp="1"/>
          </p:cNvSpPr>
          <p:nvPr>
            <p:ph type="ctrTitle" idx="4294967295"/>
          </p:nvPr>
        </p:nvSpPr>
        <p:spPr>
          <a:xfrm>
            <a:off x="388142" y="1018974"/>
            <a:ext cx="7335838" cy="2209800"/>
          </a:xfrm>
        </p:spPr>
        <p:txBody>
          <a:bodyPr>
            <a:normAutofit/>
          </a:bodyPr>
          <a:lstStyle/>
          <a:p>
            <a:pPr>
              <a:lnSpc>
                <a:spcPct val="90000"/>
              </a:lnSpc>
            </a:pPr>
            <a:r>
              <a:rPr lang="en-US" sz="4800">
                <a:solidFill>
                  <a:srgbClr val="0A7ABF"/>
                </a:solidFill>
                <a:latin typeface="Open Sans" panose="020B0606030504020204" pitchFamily="34" charset="0"/>
                <a:ea typeface="Open Sans" panose="020B0606030504020204" pitchFamily="34" charset="0"/>
                <a:cs typeface="Open Sans" panose="020B0606030504020204" pitchFamily="34" charset="0"/>
              </a:rPr>
              <a:t>Perceptions of Inland Empire Higher Education</a:t>
            </a:r>
          </a:p>
        </p:txBody>
      </p:sp>
      <p:sp>
        <p:nvSpPr>
          <p:cNvPr id="3" name="Subtitle 2">
            <a:extLst>
              <a:ext uri="{FF2B5EF4-FFF2-40B4-BE49-F238E27FC236}">
                <a16:creationId xmlns:a16="http://schemas.microsoft.com/office/drawing/2014/main" id="{7B8E932E-D798-753F-4CEB-A75D16B26D99}"/>
              </a:ext>
            </a:extLst>
          </p:cNvPr>
          <p:cNvSpPr>
            <a:spLocks noGrp="1"/>
          </p:cNvSpPr>
          <p:nvPr>
            <p:ph type="subTitle" idx="4294967295"/>
          </p:nvPr>
        </p:nvSpPr>
        <p:spPr>
          <a:xfrm>
            <a:off x="388142" y="3472246"/>
            <a:ext cx="6247120" cy="1352673"/>
          </a:xfrm>
        </p:spPr>
        <p:txBody>
          <a:bodyPr>
            <a:noAutofit/>
          </a:bodyPr>
          <a:lstStyle/>
          <a:p>
            <a:pPr marL="0" indent="0">
              <a:buNone/>
            </a:pPr>
            <a:r>
              <a:rPr lang="en-US" sz="3200" dirty="0">
                <a:solidFill>
                  <a:srgbClr val="F1582D"/>
                </a:solidFill>
                <a:latin typeface="Open Sans" panose="020B0606030504020204" pitchFamily="34" charset="0"/>
                <a:ea typeface="Open Sans" panose="020B0606030504020204" pitchFamily="34" charset="0"/>
                <a:cs typeface="Open Sans" panose="020B0606030504020204" pitchFamily="34" charset="0"/>
              </a:rPr>
              <a:t>What Are Some of the Challenges that First-Generation Students Face When Deciding on Higher Education Options?</a:t>
            </a:r>
          </a:p>
        </p:txBody>
      </p:sp>
      <p:sp>
        <p:nvSpPr>
          <p:cNvPr id="8" name="Rectangle 7">
            <a:extLst>
              <a:ext uri="{FF2B5EF4-FFF2-40B4-BE49-F238E27FC236}">
                <a16:creationId xmlns:a16="http://schemas.microsoft.com/office/drawing/2014/main" id="{E4C7FF02-BBF4-117E-FA38-D3A405C56E5A}"/>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Woman in graduation gown hugging person">
            <a:extLst>
              <a:ext uri="{FF2B5EF4-FFF2-40B4-BE49-F238E27FC236}">
                <a16:creationId xmlns:a16="http://schemas.microsoft.com/office/drawing/2014/main" id="{291A6F25-0CCD-DE83-AAC6-670D7EB3614B}"/>
              </a:ext>
            </a:extLst>
          </p:cNvPr>
          <p:cNvPicPr>
            <a:picLocks noChangeAspect="1"/>
          </p:cNvPicPr>
          <p:nvPr/>
        </p:nvPicPr>
        <p:blipFill rotWithShape="1">
          <a:blip r:embed="rId3"/>
          <a:srcRect l="13052" r="32189"/>
          <a:stretch/>
        </p:blipFill>
        <p:spPr>
          <a:xfrm>
            <a:off x="7233746" y="855419"/>
            <a:ext cx="4773376" cy="5811387"/>
          </a:xfrm>
          <a:prstGeom prst="rect">
            <a:avLst/>
          </a:prstGeom>
        </p:spPr>
      </p:pic>
      <p:pic>
        <p:nvPicPr>
          <p:cNvPr id="17" name="Picture 16" descr="A close up of a logo&#10;&#10;Description automatically generated">
            <a:extLst>
              <a:ext uri="{FF2B5EF4-FFF2-40B4-BE49-F238E27FC236}">
                <a16:creationId xmlns:a16="http://schemas.microsoft.com/office/drawing/2014/main" id="{0BD465DB-5CDD-B760-CDA9-F279EC48A632}"/>
              </a:ext>
            </a:extLst>
          </p:cNvPr>
          <p:cNvPicPr>
            <a:picLocks noChangeAspect="1"/>
          </p:cNvPicPr>
          <p:nvPr/>
        </p:nvPicPr>
        <p:blipFill>
          <a:blip r:embed="rId4"/>
          <a:stretch>
            <a:fillRect/>
          </a:stretch>
        </p:blipFill>
        <p:spPr>
          <a:xfrm>
            <a:off x="10732169" y="336884"/>
            <a:ext cx="674647" cy="682090"/>
          </a:xfrm>
          <a:prstGeom prst="rect">
            <a:avLst/>
          </a:prstGeom>
        </p:spPr>
      </p:pic>
      <p:sp>
        <p:nvSpPr>
          <p:cNvPr id="5" name="Title 1">
            <a:extLst>
              <a:ext uri="{FF2B5EF4-FFF2-40B4-BE49-F238E27FC236}">
                <a16:creationId xmlns:a16="http://schemas.microsoft.com/office/drawing/2014/main" id="{3D77805C-5828-6A5D-29DF-ED542F1F490C}"/>
              </a:ext>
            </a:extLst>
          </p:cNvPr>
          <p:cNvSpPr txBox="1">
            <a:spLocks/>
          </p:cNvSpPr>
          <p:nvPr/>
        </p:nvSpPr>
        <p:spPr>
          <a:xfrm>
            <a:off x="275371" y="82035"/>
            <a:ext cx="1018142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4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ARE SOME OF THE CHALLENGES THAT FIRST-GENERATION STUDENTS FACE WHEN DECIDING ON HIGHER EDUCATION OPTIONS?</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41471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5FCCD54-EB49-4160-4DED-B1772FA1EE55}"/>
              </a:ext>
            </a:extLst>
          </p:cNvPr>
          <p:cNvSpPr/>
          <p:nvPr/>
        </p:nvSpPr>
        <p:spPr>
          <a:xfrm>
            <a:off x="471345" y="1425436"/>
            <a:ext cx="11291505" cy="5110340"/>
          </a:xfrm>
          <a:prstGeom prst="rect">
            <a:avLst/>
          </a:prstGeom>
          <a:solidFill>
            <a:srgbClr val="D9B989">
              <a:alpha val="3333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C156D69-D4A0-D5EA-4D95-16DBBB21A548}"/>
              </a:ext>
            </a:extLst>
          </p:cNvPr>
          <p:cNvSpPr>
            <a:spLocks noGrp="1"/>
          </p:cNvSpPr>
          <p:nvPr>
            <p:ph idx="4294967295"/>
          </p:nvPr>
        </p:nvSpPr>
        <p:spPr>
          <a:xfrm>
            <a:off x="351691" y="864598"/>
            <a:ext cx="10431463" cy="620712"/>
          </a:xfrm>
        </p:spPr>
        <p:txBody>
          <a:bodyPr vert="horz" lIns="91440" tIns="45720" rIns="91440" bIns="45720" rtlCol="0" anchor="t">
            <a:noAutofit/>
          </a:bodyPr>
          <a:lstStyle/>
          <a:p>
            <a:pPr marL="0" indent="0">
              <a:lnSpc>
                <a:spcPct val="90000"/>
              </a:lnSpc>
              <a:buNone/>
            </a:pPr>
            <a:r>
              <a:rPr lang="en-US" sz="2800" b="1" dirty="0">
                <a:solidFill>
                  <a:srgbClr val="0A7ABF"/>
                </a:solidFill>
                <a:latin typeface="Open Sans" panose="020B0606030504020204" pitchFamily="34" charset="0"/>
                <a:ea typeface="Open Sans" panose="020B0606030504020204" pitchFamily="34" charset="0"/>
                <a:cs typeface="Open Sans" panose="020B0606030504020204" pitchFamily="34" charset="0"/>
              </a:rPr>
              <a:t>Value of College Degree Today </a:t>
            </a:r>
            <a:r>
              <a:rPr lang="en-US" sz="2800" dirty="0">
                <a:solidFill>
                  <a:srgbClr val="0A7ABF"/>
                </a:solidFill>
                <a:latin typeface="Open Sans" panose="020B0606030504020204" pitchFamily="34" charset="0"/>
                <a:ea typeface="Open Sans" panose="020B0606030504020204" pitchFamily="34" charset="0"/>
                <a:cs typeface="Open Sans" panose="020B0606030504020204" pitchFamily="34" charset="0"/>
              </a:rPr>
              <a:t>(by age)</a:t>
            </a:r>
          </a:p>
        </p:txBody>
      </p:sp>
      <p:sp>
        <p:nvSpPr>
          <p:cNvPr id="4" name="TextBox 3">
            <a:extLst>
              <a:ext uri="{FF2B5EF4-FFF2-40B4-BE49-F238E27FC236}">
                <a16:creationId xmlns:a16="http://schemas.microsoft.com/office/drawing/2014/main" id="{96F76144-6375-9E0C-02FB-4739AA6967E7}"/>
              </a:ext>
            </a:extLst>
          </p:cNvPr>
          <p:cNvSpPr txBox="1"/>
          <p:nvPr/>
        </p:nvSpPr>
        <p:spPr>
          <a:xfrm>
            <a:off x="8330612" y="2302383"/>
            <a:ext cx="2749062"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ct val="90000"/>
              </a:lnSpc>
              <a:spcBef>
                <a:spcPts val="900"/>
              </a:spcBef>
            </a:pPr>
            <a:r>
              <a:rPr lang="en-US" sz="2000" dirty="0">
                <a:solidFill>
                  <a:srgbClr val="28536B"/>
                </a:solidFill>
                <a:latin typeface="Open Sans" panose="020B0606030504020204" pitchFamily="34" charset="0"/>
                <a:ea typeface="Open Sans" panose="020B0606030504020204" pitchFamily="34" charset="0"/>
                <a:cs typeface="Open Sans" panose="020B0606030504020204" pitchFamily="34" charset="0"/>
              </a:rPr>
              <a:t>When we compare participants’ responses by age, we find potential students were significantly less likely than parents of potential students to say a college/university degree today is very valuable.</a:t>
            </a:r>
          </a:p>
        </p:txBody>
      </p:sp>
      <p:sp>
        <p:nvSpPr>
          <p:cNvPr id="2" name="Rectangle 1">
            <a:extLst>
              <a:ext uri="{FF2B5EF4-FFF2-40B4-BE49-F238E27FC236}">
                <a16:creationId xmlns:a16="http://schemas.microsoft.com/office/drawing/2014/main" id="{2BF7A378-B91B-7331-C070-C3B876974BFB}"/>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8E0D95B9-E2AA-955F-8050-0AF12F48B5AE}"/>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8" name="Chart 7">
            <a:extLst>
              <a:ext uri="{FF2B5EF4-FFF2-40B4-BE49-F238E27FC236}">
                <a16:creationId xmlns:a16="http://schemas.microsoft.com/office/drawing/2014/main" id="{A9FF05DB-5013-9B00-A44A-D057FCB6CEAB}"/>
              </a:ext>
            </a:extLst>
          </p:cNvPr>
          <p:cNvGraphicFramePr/>
          <p:nvPr>
            <p:extLst>
              <p:ext uri="{D42A27DB-BD31-4B8C-83A1-F6EECF244321}">
                <p14:modId xmlns:p14="http://schemas.microsoft.com/office/powerpoint/2010/main" val="322453036"/>
              </p:ext>
            </p:extLst>
          </p:nvPr>
        </p:nvGraphicFramePr>
        <p:xfrm>
          <a:off x="1477108" y="1739584"/>
          <a:ext cx="6733850" cy="4416295"/>
        </p:xfrm>
        <a:graphic>
          <a:graphicData uri="http://schemas.openxmlformats.org/drawingml/2006/chart">
            <c:chart xmlns:c="http://schemas.openxmlformats.org/drawingml/2006/chart" xmlns:r="http://schemas.openxmlformats.org/officeDocument/2006/relationships" r:id="rId4"/>
          </a:graphicData>
        </a:graphic>
      </p:graphicFrame>
      <p:sp>
        <p:nvSpPr>
          <p:cNvPr id="9" name="Title 1">
            <a:extLst>
              <a:ext uri="{FF2B5EF4-FFF2-40B4-BE49-F238E27FC236}">
                <a16:creationId xmlns:a16="http://schemas.microsoft.com/office/drawing/2014/main" id="{BBD3E32E-8A94-CAF5-E577-95F570D54623}"/>
              </a:ext>
            </a:extLst>
          </p:cNvPr>
          <p:cNvSpPr txBox="1">
            <a:spLocks/>
          </p:cNvSpPr>
          <p:nvPr/>
        </p:nvSpPr>
        <p:spPr>
          <a:xfrm>
            <a:off x="275371" y="82035"/>
            <a:ext cx="1018142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4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ARE SOME OF THE CHALLENGES THAT FIRST-GENERATION STUDENTS FACE WHEN DECIDING ON HIGHER EDUCATION OPTIONS?</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34367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8D5829-7CC3-E0AC-3ED1-26179413E521}"/>
              </a:ext>
            </a:extLst>
          </p:cNvPr>
          <p:cNvSpPr/>
          <p:nvPr/>
        </p:nvSpPr>
        <p:spPr>
          <a:xfrm>
            <a:off x="292443" y="855419"/>
            <a:ext cx="11495366" cy="5811388"/>
          </a:xfrm>
          <a:prstGeom prst="rect">
            <a:avLst/>
          </a:prstGeom>
          <a:solidFill>
            <a:srgbClr val="EB853A">
              <a:alpha val="85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C2EA8C7-1412-9A4F-0524-4E0CB396108C}"/>
              </a:ext>
            </a:extLst>
          </p:cNvPr>
          <p:cNvSpPr txBox="1"/>
          <p:nvPr/>
        </p:nvSpPr>
        <p:spPr>
          <a:xfrm>
            <a:off x="2413433" y="1743001"/>
            <a:ext cx="7365134" cy="2133260"/>
          </a:xfrm>
          <a:prstGeom prst="rect">
            <a:avLst/>
          </a:prstGeom>
        </p:spPr>
        <p:txBody>
          <a:bodyPr vert="horz" lIns="91440" tIns="45720" rIns="91440" bIns="45720" rtlCol="0" anchor="t">
            <a:normAutofit fontScale="62500" lnSpcReduction="20000"/>
          </a:bodyPr>
          <a:lstStyle/>
          <a:p>
            <a:pPr algn="ctr">
              <a:spcBef>
                <a:spcPct val="0"/>
              </a:spcBef>
              <a:spcAft>
                <a:spcPts val="600"/>
              </a:spcAft>
            </a:pPr>
            <a:r>
              <a:rPr lang="en-US" sz="6000" b="1" dirty="0">
                <a:solidFill>
                  <a:srgbClr val="056DBE"/>
                </a:solidFill>
                <a:latin typeface="Open Sans" panose="020B0606030504020204" pitchFamily="34" charset="0"/>
                <a:ea typeface="Open Sans" panose="020B0606030504020204" pitchFamily="34" charset="0"/>
                <a:cs typeface="Open Sans" panose="020B0606030504020204" pitchFamily="34" charset="0"/>
              </a:rPr>
              <a:t>Where do potential students get their information about their higher education options?</a:t>
            </a:r>
          </a:p>
          <a:p>
            <a:pPr algn="ctr">
              <a:spcBef>
                <a:spcPct val="0"/>
              </a:spcBef>
              <a:spcAft>
                <a:spcPts val="600"/>
              </a:spcAft>
            </a:pPr>
            <a:endParaRPr lang="en-US" sz="6000" b="1" dirty="0">
              <a:solidFill>
                <a:srgbClr val="056DB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9B90BF5F-D1FA-03C4-0530-3EED3EEC01D9}"/>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D0B3DE27-21A5-35A3-1B7D-88E7B7576F2E}"/>
              </a:ext>
            </a:extLst>
          </p:cNvPr>
          <p:cNvPicPr>
            <a:picLocks noChangeAspect="1"/>
          </p:cNvPicPr>
          <p:nvPr/>
        </p:nvPicPr>
        <p:blipFill>
          <a:blip r:embed="rId3"/>
          <a:stretch>
            <a:fillRect/>
          </a:stretch>
        </p:blipFill>
        <p:spPr>
          <a:xfrm>
            <a:off x="10732169" y="336884"/>
            <a:ext cx="674647" cy="682090"/>
          </a:xfrm>
          <a:prstGeom prst="rect">
            <a:avLst/>
          </a:prstGeom>
        </p:spPr>
      </p:pic>
      <p:sp>
        <p:nvSpPr>
          <p:cNvPr id="3" name="Oval 2">
            <a:extLst>
              <a:ext uri="{FF2B5EF4-FFF2-40B4-BE49-F238E27FC236}">
                <a16:creationId xmlns:a16="http://schemas.microsoft.com/office/drawing/2014/main" id="{69521899-9D89-4EBB-D7B2-140EBD697D6C}"/>
              </a:ext>
            </a:extLst>
          </p:cNvPr>
          <p:cNvSpPr/>
          <p:nvPr/>
        </p:nvSpPr>
        <p:spPr>
          <a:xfrm>
            <a:off x="5577045" y="4124399"/>
            <a:ext cx="1278887" cy="1278887"/>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Information with solid fill">
            <a:extLst>
              <a:ext uri="{FF2B5EF4-FFF2-40B4-BE49-F238E27FC236}">
                <a16:creationId xmlns:a16="http://schemas.microsoft.com/office/drawing/2014/main" id="{9A98F6A2-E389-7E70-D3AC-FFF08EDAAD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59288" y="4306642"/>
            <a:ext cx="914400" cy="914400"/>
          </a:xfrm>
          <a:prstGeom prst="rect">
            <a:avLst/>
          </a:prstGeom>
        </p:spPr>
      </p:pic>
      <p:sp>
        <p:nvSpPr>
          <p:cNvPr id="7" name="Title 1">
            <a:extLst>
              <a:ext uri="{FF2B5EF4-FFF2-40B4-BE49-F238E27FC236}">
                <a16:creationId xmlns:a16="http://schemas.microsoft.com/office/drawing/2014/main" id="{3F7B2C0C-4401-9EF2-7619-33192A95833B}"/>
              </a:ext>
            </a:extLst>
          </p:cNvPr>
          <p:cNvSpPr txBox="1">
            <a:spLocks/>
          </p:cNvSpPr>
          <p:nvPr/>
        </p:nvSpPr>
        <p:spPr>
          <a:xfrm>
            <a:off x="275371" y="82035"/>
            <a:ext cx="1018142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4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ARE SOME OF THE CHALLENGES THAT FIRST-GENERATION STUDENTS FACE WHEN DECIDING ON HIGHER EDUCATION OPTIONS?</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35569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56CCCB-0EB7-8D1B-FC1B-BDF4F01F33EB}"/>
              </a:ext>
            </a:extLst>
          </p:cNvPr>
          <p:cNvSpPr/>
          <p:nvPr/>
        </p:nvSpPr>
        <p:spPr>
          <a:xfrm>
            <a:off x="1258861" y="3259432"/>
            <a:ext cx="3433059" cy="2391860"/>
          </a:xfrm>
          <a:prstGeom prst="rect">
            <a:avLst/>
          </a:prstGeom>
          <a:solidFill>
            <a:srgbClr val="28536B">
              <a:alpha val="6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Neue Haas Grotesk Text Pro"/>
              <a:cs typeface="Calibri"/>
            </a:endParaRPr>
          </a:p>
          <a:p>
            <a:pPr algn="ctr"/>
            <a:endParaRPr lang="en-US" dirty="0"/>
          </a:p>
        </p:txBody>
      </p:sp>
      <p:sp>
        <p:nvSpPr>
          <p:cNvPr id="12" name="Oval 11">
            <a:extLst>
              <a:ext uri="{FF2B5EF4-FFF2-40B4-BE49-F238E27FC236}">
                <a16:creationId xmlns:a16="http://schemas.microsoft.com/office/drawing/2014/main" id="{0742435D-F991-DCDD-CEFB-34A6B0936A94}"/>
              </a:ext>
            </a:extLst>
          </p:cNvPr>
          <p:cNvSpPr/>
          <p:nvPr/>
        </p:nvSpPr>
        <p:spPr>
          <a:xfrm>
            <a:off x="2010769" y="1837056"/>
            <a:ext cx="2105889" cy="2105889"/>
          </a:xfrm>
          <a:prstGeom prst="ellipse">
            <a:avLst/>
          </a:prstGeom>
          <a:solidFill>
            <a:srgbClr val="FAC0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A810C9-574D-6DB6-0772-0D12A8F88783}"/>
              </a:ext>
            </a:extLst>
          </p:cNvPr>
          <p:cNvSpPr>
            <a:spLocks noGrp="1"/>
          </p:cNvSpPr>
          <p:nvPr>
            <p:ph type="title" idx="4294967295"/>
          </p:nvPr>
        </p:nvSpPr>
        <p:spPr>
          <a:xfrm>
            <a:off x="559481" y="855886"/>
            <a:ext cx="11879262" cy="625290"/>
          </a:xfrm>
        </p:spPr>
        <p:txBody>
          <a:bodyPr>
            <a:normAutofit/>
          </a:bodyPr>
          <a:lstStyle/>
          <a:p>
            <a:r>
              <a:rPr lang="en-US" sz="3200">
                <a:solidFill>
                  <a:srgbClr val="0A7ABF"/>
                </a:solidFill>
                <a:latin typeface="Open Sans" panose="020B0606030504020204" pitchFamily="34" charset="0"/>
                <a:ea typeface="Open Sans" panose="020B0606030504020204" pitchFamily="34" charset="0"/>
                <a:cs typeface="Open Sans" panose="020B0606030504020204" pitchFamily="34" charset="0"/>
              </a:rPr>
              <a:t>Higher education knowledge and sources</a:t>
            </a:r>
          </a:p>
        </p:txBody>
      </p:sp>
      <p:sp>
        <p:nvSpPr>
          <p:cNvPr id="3" name="Content Placeholder 2">
            <a:extLst>
              <a:ext uri="{FF2B5EF4-FFF2-40B4-BE49-F238E27FC236}">
                <a16:creationId xmlns:a16="http://schemas.microsoft.com/office/drawing/2014/main" id="{5C156D69-D4A0-D5EA-4D95-16DBBB21A548}"/>
              </a:ext>
            </a:extLst>
          </p:cNvPr>
          <p:cNvSpPr>
            <a:spLocks noGrp="1"/>
          </p:cNvSpPr>
          <p:nvPr>
            <p:ph idx="4294967295"/>
          </p:nvPr>
        </p:nvSpPr>
        <p:spPr>
          <a:xfrm>
            <a:off x="1352294" y="3995465"/>
            <a:ext cx="3174735" cy="760111"/>
          </a:xfrm>
        </p:spPr>
        <p:txBody>
          <a:bodyPr vert="horz" lIns="91440" tIns="45720" rIns="91440" bIns="45720" rtlCol="0" anchor="t">
            <a:noAutofit/>
          </a:bodyPr>
          <a:lstStyle/>
          <a:p>
            <a:pPr marL="0" indent="0" algn="ctr">
              <a:buNone/>
            </a:pP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Parents</a:t>
            </a: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are the primary source of information</a:t>
            </a:r>
          </a:p>
        </p:txBody>
      </p:sp>
      <p:sp>
        <p:nvSpPr>
          <p:cNvPr id="4" name="Rectangle 3">
            <a:extLst>
              <a:ext uri="{FF2B5EF4-FFF2-40B4-BE49-F238E27FC236}">
                <a16:creationId xmlns:a16="http://schemas.microsoft.com/office/drawing/2014/main" id="{59B5D265-3BAE-E513-3F91-E0765BD005E9}"/>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automatically generated">
            <a:extLst>
              <a:ext uri="{FF2B5EF4-FFF2-40B4-BE49-F238E27FC236}">
                <a16:creationId xmlns:a16="http://schemas.microsoft.com/office/drawing/2014/main" id="{34C0E908-04FB-E4D6-E212-ACFB8A03AC97}"/>
              </a:ext>
            </a:extLst>
          </p:cNvPr>
          <p:cNvPicPr>
            <a:picLocks noChangeAspect="1"/>
          </p:cNvPicPr>
          <p:nvPr/>
        </p:nvPicPr>
        <p:blipFill>
          <a:blip r:embed="rId3"/>
          <a:stretch>
            <a:fillRect/>
          </a:stretch>
        </p:blipFill>
        <p:spPr>
          <a:xfrm>
            <a:off x="10732169" y="336884"/>
            <a:ext cx="674647" cy="682090"/>
          </a:xfrm>
          <a:prstGeom prst="rect">
            <a:avLst/>
          </a:prstGeom>
        </p:spPr>
      </p:pic>
      <p:pic>
        <p:nvPicPr>
          <p:cNvPr id="7" name="Picture 6" descr="A person and person with a child on their shoulders&#10;&#10;Description automatically generated">
            <a:extLst>
              <a:ext uri="{FF2B5EF4-FFF2-40B4-BE49-F238E27FC236}">
                <a16:creationId xmlns:a16="http://schemas.microsoft.com/office/drawing/2014/main" id="{4D0E51F4-309F-6445-D33D-E2EF41DE78DF}"/>
              </a:ext>
            </a:extLst>
          </p:cNvPr>
          <p:cNvPicPr>
            <a:picLocks noChangeAspect="1"/>
          </p:cNvPicPr>
          <p:nvPr/>
        </p:nvPicPr>
        <p:blipFill rotWithShape="1">
          <a:blip r:embed="rId4"/>
          <a:srcRect l="20064" r="23686"/>
          <a:stretch/>
        </p:blipFill>
        <p:spPr>
          <a:xfrm>
            <a:off x="1638767" y="1676046"/>
            <a:ext cx="2105889" cy="2105889"/>
          </a:xfrm>
          <a:prstGeom prst="ellipse">
            <a:avLst/>
          </a:prstGeom>
        </p:spPr>
      </p:pic>
      <p:sp>
        <p:nvSpPr>
          <p:cNvPr id="8" name="Rectangle 7">
            <a:extLst>
              <a:ext uri="{FF2B5EF4-FFF2-40B4-BE49-F238E27FC236}">
                <a16:creationId xmlns:a16="http://schemas.microsoft.com/office/drawing/2014/main" id="{6ECE40E1-C176-33DF-2D1C-4E4025F820A6}"/>
              </a:ext>
            </a:extLst>
          </p:cNvPr>
          <p:cNvSpPr/>
          <p:nvPr/>
        </p:nvSpPr>
        <p:spPr>
          <a:xfrm>
            <a:off x="5477500" y="4199670"/>
            <a:ext cx="5928273" cy="980803"/>
          </a:xfrm>
          <a:prstGeom prst="rect">
            <a:avLst/>
          </a:prstGeom>
          <a:solidFill>
            <a:srgbClr val="EB85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ea typeface="+mn-lt"/>
                <a:cs typeface="+mn-lt"/>
              </a:rPr>
              <a:t>Lack of awareness of low-income eligibility for free/low tuition.</a:t>
            </a:r>
            <a:endParaRPr lang="en-US" sz="2000" dirty="0"/>
          </a:p>
        </p:txBody>
      </p:sp>
      <p:sp>
        <p:nvSpPr>
          <p:cNvPr id="9" name="Rectangle 8">
            <a:extLst>
              <a:ext uri="{FF2B5EF4-FFF2-40B4-BE49-F238E27FC236}">
                <a16:creationId xmlns:a16="http://schemas.microsoft.com/office/drawing/2014/main" id="{DBE96CB6-2094-DBFA-61B0-599BEA34840D}"/>
              </a:ext>
            </a:extLst>
          </p:cNvPr>
          <p:cNvSpPr/>
          <p:nvPr/>
        </p:nvSpPr>
        <p:spPr>
          <a:xfrm>
            <a:off x="5478542" y="2991186"/>
            <a:ext cx="5928273" cy="1004279"/>
          </a:xfrm>
          <a:prstGeom prst="rect">
            <a:avLst/>
          </a:prstGeom>
          <a:solidFill>
            <a:srgbClr val="2853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Decisions based on family financial status NOT goals.</a:t>
            </a:r>
          </a:p>
        </p:txBody>
      </p:sp>
      <p:sp>
        <p:nvSpPr>
          <p:cNvPr id="10" name="Rectangle 9">
            <a:extLst>
              <a:ext uri="{FF2B5EF4-FFF2-40B4-BE49-F238E27FC236}">
                <a16:creationId xmlns:a16="http://schemas.microsoft.com/office/drawing/2014/main" id="{49F1A808-DE94-1CC8-E8E9-9CC2D9156FDA}"/>
              </a:ext>
            </a:extLst>
          </p:cNvPr>
          <p:cNvSpPr/>
          <p:nvPr/>
        </p:nvSpPr>
        <p:spPr>
          <a:xfrm>
            <a:off x="5478542" y="1776419"/>
            <a:ext cx="5928273" cy="1004279"/>
          </a:xfrm>
          <a:prstGeom prst="rect">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Leads to a lot of misinformation (even with parents with higher education).</a:t>
            </a:r>
          </a:p>
        </p:txBody>
      </p:sp>
      <p:sp>
        <p:nvSpPr>
          <p:cNvPr id="15" name="Content Placeholder 2">
            <a:extLst>
              <a:ext uri="{FF2B5EF4-FFF2-40B4-BE49-F238E27FC236}">
                <a16:creationId xmlns:a16="http://schemas.microsoft.com/office/drawing/2014/main" id="{EF52591F-B010-9197-581F-BF91E9EF3DE6}"/>
              </a:ext>
            </a:extLst>
          </p:cNvPr>
          <p:cNvSpPr txBox="1">
            <a:spLocks/>
          </p:cNvSpPr>
          <p:nvPr/>
        </p:nvSpPr>
        <p:spPr>
          <a:xfrm>
            <a:off x="4939773" y="5384678"/>
            <a:ext cx="7003726" cy="522503"/>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rgbClr val="28536B"/>
                </a:solidFill>
                <a:latin typeface="Open Sans" panose="020B0606030504020204" pitchFamily="34" charset="0"/>
                <a:ea typeface="Open Sans" panose="020B0606030504020204" pitchFamily="34" charset="0"/>
                <a:cs typeface="Open Sans" panose="020B0606030504020204" pitchFamily="34" charset="0"/>
              </a:rPr>
              <a:t>1</a:t>
            </a:r>
            <a:r>
              <a:rPr lang="en-US" baseline="30000" dirty="0">
                <a:solidFill>
                  <a:srgbClr val="28536B"/>
                </a:solidFill>
                <a:latin typeface="Open Sans" panose="020B0606030504020204" pitchFamily="34" charset="0"/>
                <a:ea typeface="Open Sans" panose="020B0606030504020204" pitchFamily="34" charset="0"/>
                <a:cs typeface="Open Sans" panose="020B0606030504020204" pitchFamily="34" charset="0"/>
              </a:rPr>
              <a:t>st</a:t>
            </a:r>
            <a:r>
              <a:rPr lang="en-US" dirty="0">
                <a:solidFill>
                  <a:srgbClr val="28536B"/>
                </a:solidFill>
                <a:latin typeface="Open Sans" panose="020B0606030504020204" pitchFamily="34" charset="0"/>
                <a:ea typeface="Open Sans" panose="020B0606030504020204" pitchFamily="34" charset="0"/>
                <a:cs typeface="Open Sans" panose="020B0606030504020204" pitchFamily="34" charset="0"/>
              </a:rPr>
              <a:t> generation most likely to rely on </a:t>
            </a:r>
            <a:r>
              <a:rPr lang="en-US" b="1" dirty="0">
                <a:solidFill>
                  <a:srgbClr val="F55822"/>
                </a:solidFill>
                <a:latin typeface="Open Sans" panose="020B0606030504020204" pitchFamily="34" charset="0"/>
                <a:ea typeface="Open Sans" panose="020B0606030504020204" pitchFamily="34" charset="0"/>
                <a:cs typeface="Open Sans" panose="020B0606030504020204" pitchFamily="34" charset="0"/>
              </a:rPr>
              <a:t>online searches</a:t>
            </a:r>
          </a:p>
        </p:txBody>
      </p:sp>
      <p:sp>
        <p:nvSpPr>
          <p:cNvPr id="13" name="Title 1">
            <a:extLst>
              <a:ext uri="{FF2B5EF4-FFF2-40B4-BE49-F238E27FC236}">
                <a16:creationId xmlns:a16="http://schemas.microsoft.com/office/drawing/2014/main" id="{485E9918-D0D6-19E8-8167-386FAB54816F}"/>
              </a:ext>
            </a:extLst>
          </p:cNvPr>
          <p:cNvSpPr txBox="1">
            <a:spLocks/>
          </p:cNvSpPr>
          <p:nvPr/>
        </p:nvSpPr>
        <p:spPr>
          <a:xfrm>
            <a:off x="275371" y="82035"/>
            <a:ext cx="1018142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4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ARE SOME OF THE CHALLENGES THAT FIRST-GENERATION STUDENTS FACE WHEN DECIDING ON HIGHER EDUCATION OPTIONS?</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34893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D6F3AB-DF18-0346-A20C-9FC8C7DD54A0}"/>
              </a:ext>
            </a:extLst>
          </p:cNvPr>
          <p:cNvSpPr/>
          <p:nvPr/>
        </p:nvSpPr>
        <p:spPr>
          <a:xfrm>
            <a:off x="334647" y="855419"/>
            <a:ext cx="11495366" cy="5811388"/>
          </a:xfrm>
          <a:prstGeom prst="rect">
            <a:avLst/>
          </a:prstGeom>
          <a:solidFill>
            <a:srgbClr val="EB853A">
              <a:alpha val="85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A8FAFE-3672-B8FE-3220-0F3B57568FB6}"/>
              </a:ext>
            </a:extLst>
          </p:cNvPr>
          <p:cNvSpPr>
            <a:spLocks noGrp="1"/>
          </p:cNvSpPr>
          <p:nvPr>
            <p:ph type="title" idx="4294967295"/>
          </p:nvPr>
        </p:nvSpPr>
        <p:spPr>
          <a:xfrm>
            <a:off x="1646237" y="1994826"/>
            <a:ext cx="8899525" cy="2593975"/>
          </a:xfrm>
        </p:spPr>
        <p:txBody>
          <a:bodyPr>
            <a:normAutofit/>
          </a:bodyPr>
          <a:lstStyle/>
          <a:p>
            <a:r>
              <a:rPr lang="en-US" sz="4800" dirty="0">
                <a:solidFill>
                  <a:srgbClr val="0A7ABF"/>
                </a:solidFill>
                <a:latin typeface="Open Sans" panose="020B0606030504020204" pitchFamily="34" charset="0"/>
                <a:ea typeface="Open Sans" panose="020B0606030504020204" pitchFamily="34" charset="0"/>
                <a:cs typeface="Open Sans" panose="020B0606030504020204" pitchFamily="34" charset="0"/>
              </a:rPr>
              <a:t>What matters in the IE when making plans for after high school? </a:t>
            </a:r>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sp>
        <p:nvSpPr>
          <p:cNvPr id="8" name="Oval 7">
            <a:extLst>
              <a:ext uri="{FF2B5EF4-FFF2-40B4-BE49-F238E27FC236}">
                <a16:creationId xmlns:a16="http://schemas.microsoft.com/office/drawing/2014/main" id="{521D915C-94EE-D7D6-1E7E-41028055FF39}"/>
              </a:ext>
            </a:extLst>
          </p:cNvPr>
          <p:cNvSpPr/>
          <p:nvPr/>
        </p:nvSpPr>
        <p:spPr>
          <a:xfrm>
            <a:off x="5322858" y="4190370"/>
            <a:ext cx="1434535" cy="1434535"/>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Blueprint with solid fill">
            <a:extLst>
              <a:ext uri="{FF2B5EF4-FFF2-40B4-BE49-F238E27FC236}">
                <a16:creationId xmlns:a16="http://schemas.microsoft.com/office/drawing/2014/main" id="{AB631B64-DC86-7298-FB87-8C9DAF9D1D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82925" y="4450437"/>
            <a:ext cx="914400" cy="914400"/>
          </a:xfrm>
          <a:prstGeom prst="rect">
            <a:avLst/>
          </a:prstGeom>
        </p:spPr>
      </p:pic>
      <p:sp>
        <p:nvSpPr>
          <p:cNvPr id="7" name="Title 1">
            <a:extLst>
              <a:ext uri="{FF2B5EF4-FFF2-40B4-BE49-F238E27FC236}">
                <a16:creationId xmlns:a16="http://schemas.microsoft.com/office/drawing/2014/main" id="{183F6759-A239-BEB2-A050-BA4DD10BF62D}"/>
              </a:ext>
            </a:extLst>
          </p:cNvPr>
          <p:cNvSpPr txBox="1">
            <a:spLocks/>
          </p:cNvSpPr>
          <p:nvPr/>
        </p:nvSpPr>
        <p:spPr>
          <a:xfrm>
            <a:off x="275371" y="82035"/>
            <a:ext cx="1018142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4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ARE SOME OF THE CHALLENGES THAT FIRST-GENERATION STUDENTS FACE WHEN DECIDING ON HIGHER EDUCATION OPTIONS?</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38267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5FCCD54-EB49-4160-4DED-B1772FA1EE55}"/>
              </a:ext>
            </a:extLst>
          </p:cNvPr>
          <p:cNvSpPr/>
          <p:nvPr/>
        </p:nvSpPr>
        <p:spPr>
          <a:xfrm>
            <a:off x="471345" y="1425436"/>
            <a:ext cx="11291505" cy="5110340"/>
          </a:xfrm>
          <a:prstGeom prst="rect">
            <a:avLst/>
          </a:prstGeom>
          <a:solidFill>
            <a:srgbClr val="FAC090">
              <a:alpha val="4431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C156D69-D4A0-D5EA-4D95-16DBBB21A548}"/>
              </a:ext>
            </a:extLst>
          </p:cNvPr>
          <p:cNvSpPr>
            <a:spLocks noGrp="1"/>
          </p:cNvSpPr>
          <p:nvPr>
            <p:ph idx="4294967295"/>
          </p:nvPr>
        </p:nvSpPr>
        <p:spPr>
          <a:xfrm>
            <a:off x="351691" y="864598"/>
            <a:ext cx="10431463" cy="620712"/>
          </a:xfrm>
        </p:spPr>
        <p:txBody>
          <a:bodyPr vert="horz" lIns="91440" tIns="45720" rIns="91440" bIns="45720" rtlCol="0" anchor="t">
            <a:noAutofit/>
          </a:bodyPr>
          <a:lstStyle/>
          <a:p>
            <a:pPr marL="0" indent="0">
              <a:lnSpc>
                <a:spcPct val="90000"/>
              </a:lnSpc>
              <a:buNone/>
            </a:pPr>
            <a:r>
              <a:rPr lang="en-US" sz="2800" b="1" dirty="0">
                <a:solidFill>
                  <a:srgbClr val="0A7ABF"/>
                </a:solidFill>
                <a:latin typeface="Open Sans" panose="020B0606030504020204" pitchFamily="34" charset="0"/>
                <a:ea typeface="Open Sans" panose="020B0606030504020204" pitchFamily="34" charset="0"/>
                <a:cs typeface="Open Sans" panose="020B0606030504020204" pitchFamily="34" charset="0"/>
              </a:rPr>
              <a:t>What Shapes Post-High School Decisions for Hispanics? </a:t>
            </a:r>
            <a:endParaRPr lang="en-US" sz="2800" dirty="0">
              <a:solidFill>
                <a:srgbClr val="0A7AB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96F76144-6375-9E0C-02FB-4739AA6967E7}"/>
              </a:ext>
            </a:extLst>
          </p:cNvPr>
          <p:cNvSpPr txBox="1"/>
          <p:nvPr/>
        </p:nvSpPr>
        <p:spPr>
          <a:xfrm>
            <a:off x="8873387" y="2236978"/>
            <a:ext cx="2749062" cy="38318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ct val="90000"/>
              </a:lnSpc>
              <a:spcBef>
                <a:spcPts val="900"/>
              </a:spcBef>
            </a:pPr>
            <a:r>
              <a:rPr lang="en-US" dirty="0">
                <a:solidFill>
                  <a:srgbClr val="F55822"/>
                </a:solidFill>
                <a:latin typeface="Open Sans" panose="020B0606030504020204" pitchFamily="34" charset="0"/>
                <a:ea typeface="Open Sans" panose="020B0606030504020204" pitchFamily="34" charset="0"/>
                <a:cs typeface="Open Sans" panose="020B0606030504020204" pitchFamily="34" charset="0"/>
              </a:rPr>
              <a:t>Hispanic/Latinx participants were significantly more likely than non-Hispanics to say the ability to support their family’s basic needs matters most. Hispanic/Latinx participants were also significantly less likely to say the ability to support long- term financial goals matters most (compared to non-Hispanics).</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2BF7A378-B91B-7331-C070-C3B876974BFB}"/>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8E0D95B9-E2AA-955F-8050-0AF12F48B5AE}"/>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8" name="Chart 7">
            <a:extLst>
              <a:ext uri="{FF2B5EF4-FFF2-40B4-BE49-F238E27FC236}">
                <a16:creationId xmlns:a16="http://schemas.microsoft.com/office/drawing/2014/main" id="{A9FF05DB-5013-9B00-A44A-D057FCB6CEAB}"/>
              </a:ext>
            </a:extLst>
          </p:cNvPr>
          <p:cNvGraphicFramePr/>
          <p:nvPr>
            <p:extLst>
              <p:ext uri="{D42A27DB-BD31-4B8C-83A1-F6EECF244321}">
                <p14:modId xmlns:p14="http://schemas.microsoft.com/office/powerpoint/2010/main" val="3595794468"/>
              </p:ext>
            </p:extLst>
          </p:nvPr>
        </p:nvGraphicFramePr>
        <p:xfrm>
          <a:off x="1477108" y="1739584"/>
          <a:ext cx="6733850" cy="4416295"/>
        </p:xfrm>
        <a:graphic>
          <a:graphicData uri="http://schemas.openxmlformats.org/drawingml/2006/chart">
            <c:chart xmlns:c="http://schemas.openxmlformats.org/drawingml/2006/chart" xmlns:r="http://schemas.openxmlformats.org/officeDocument/2006/relationships" r:id="rId4"/>
          </a:graphicData>
        </a:graphic>
      </p:graphicFrame>
      <p:sp>
        <p:nvSpPr>
          <p:cNvPr id="9" name="Title 1">
            <a:extLst>
              <a:ext uri="{FF2B5EF4-FFF2-40B4-BE49-F238E27FC236}">
                <a16:creationId xmlns:a16="http://schemas.microsoft.com/office/drawing/2014/main" id="{59C1A779-EB99-E6B4-B707-B17AB989164A}"/>
              </a:ext>
            </a:extLst>
          </p:cNvPr>
          <p:cNvSpPr txBox="1">
            <a:spLocks/>
          </p:cNvSpPr>
          <p:nvPr/>
        </p:nvSpPr>
        <p:spPr>
          <a:xfrm>
            <a:off x="275371" y="82035"/>
            <a:ext cx="1018142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4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ARE SOME OF THE CHALLENGES THAT FIRST-GENERATION STUDENTS FACE WHEN DECIDING ON HIGHER EDUCATION OPTIONS?</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40756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AC603-72D2-7C36-E6FC-C8EB192AA70E}"/>
              </a:ext>
            </a:extLst>
          </p:cNvPr>
          <p:cNvSpPr/>
          <p:nvPr/>
        </p:nvSpPr>
        <p:spPr>
          <a:xfrm>
            <a:off x="471345" y="1425436"/>
            <a:ext cx="11291505" cy="5110340"/>
          </a:xfrm>
          <a:prstGeom prst="rect">
            <a:avLst/>
          </a:prstGeom>
          <a:solidFill>
            <a:srgbClr val="FAC090">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6" name="Chart 5">
            <a:extLst>
              <a:ext uri="{FF2B5EF4-FFF2-40B4-BE49-F238E27FC236}">
                <a16:creationId xmlns:a16="http://schemas.microsoft.com/office/drawing/2014/main" id="{948FD3B0-C5C0-C2CB-63C0-7204839DBC4E}"/>
              </a:ext>
            </a:extLst>
          </p:cNvPr>
          <p:cNvGraphicFramePr/>
          <p:nvPr/>
        </p:nvGraphicFramePr>
        <p:xfrm>
          <a:off x="1072662" y="1729749"/>
          <a:ext cx="7930660" cy="447710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970513D4-7F2C-4034-8B81-FD0E18D098D4}"/>
              </a:ext>
            </a:extLst>
          </p:cNvPr>
          <p:cNvSpPr txBox="1">
            <a:spLocks/>
          </p:cNvSpPr>
          <p:nvPr/>
        </p:nvSpPr>
        <p:spPr>
          <a:xfrm>
            <a:off x="281419" y="851289"/>
            <a:ext cx="10181427" cy="791966"/>
          </a:xfrm>
          <a:prstGeom prst="rect">
            <a:avLst/>
          </a:prstGeom>
        </p:spPr>
        <p:txBody>
          <a:bodyPr>
            <a:norm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What Matters When Selecting a College</a:t>
            </a:r>
          </a:p>
        </p:txBody>
      </p:sp>
      <p:sp>
        <p:nvSpPr>
          <p:cNvPr id="8" name="TextBox 7">
            <a:extLst>
              <a:ext uri="{FF2B5EF4-FFF2-40B4-BE49-F238E27FC236}">
                <a16:creationId xmlns:a16="http://schemas.microsoft.com/office/drawing/2014/main" id="{FCC92F92-E848-39FE-7ED5-D80434410B14}"/>
              </a:ext>
            </a:extLst>
          </p:cNvPr>
          <p:cNvSpPr txBox="1"/>
          <p:nvPr/>
        </p:nvSpPr>
        <p:spPr>
          <a:xfrm>
            <a:off x="8737316" y="3329055"/>
            <a:ext cx="2669500" cy="2677656"/>
          </a:xfrm>
          <a:prstGeom prst="rect">
            <a:avLst/>
          </a:prstGeom>
          <a:noFill/>
        </p:spPr>
        <p:txBody>
          <a:bodyPr wrap="square" lIns="91440" tIns="45720" rIns="91440" bIns="45720" rtlCol="0" anchor="t">
            <a:spAutoFit/>
          </a:bodyPr>
          <a:lstStyle/>
          <a:p>
            <a:r>
              <a:rPr lang="en-US" sz="2400" u="sng" dirty="0">
                <a:solidFill>
                  <a:srgbClr val="F55822"/>
                </a:solidFill>
                <a:latin typeface="Open Sans" panose="020B0606030504020204" pitchFamily="34" charset="0"/>
                <a:ea typeface="Open Sans" panose="020B0606030504020204" pitchFamily="34" charset="0"/>
                <a:cs typeface="Open Sans" panose="020B0606030504020204" pitchFamily="34" charset="0"/>
              </a:rPr>
              <a:t>Cost and financial aid </a:t>
            </a:r>
            <a:r>
              <a:rPr lang="en-US" sz="2400" dirty="0">
                <a:solidFill>
                  <a:srgbClr val="F55822"/>
                </a:solidFill>
                <a:latin typeface="Open Sans" panose="020B0606030504020204" pitchFamily="34" charset="0"/>
                <a:ea typeface="Open Sans" panose="020B0606030504020204" pitchFamily="34" charset="0"/>
                <a:cs typeface="Open Sans" panose="020B0606030504020204" pitchFamily="34" charset="0"/>
              </a:rPr>
              <a:t>matter most, followed by programs/majors offered and location</a:t>
            </a:r>
          </a:p>
        </p:txBody>
      </p:sp>
      <p:sp>
        <p:nvSpPr>
          <p:cNvPr id="5" name="Title 1">
            <a:extLst>
              <a:ext uri="{FF2B5EF4-FFF2-40B4-BE49-F238E27FC236}">
                <a16:creationId xmlns:a16="http://schemas.microsoft.com/office/drawing/2014/main" id="{A4D5CF9E-2522-2C4D-05DB-3F1F69D7B8DE}"/>
              </a:ext>
            </a:extLst>
          </p:cNvPr>
          <p:cNvSpPr txBox="1">
            <a:spLocks/>
          </p:cNvSpPr>
          <p:nvPr/>
        </p:nvSpPr>
        <p:spPr>
          <a:xfrm>
            <a:off x="275371" y="82035"/>
            <a:ext cx="1018142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4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ARE SOME OF THE CHALLENGES THAT FIRST-GENERATION STUDENTS FACE WHEN DECIDING ON HIGHER EDUCATION OPTIONS?</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68735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D6F3AB-DF18-0346-A20C-9FC8C7DD54A0}"/>
              </a:ext>
            </a:extLst>
          </p:cNvPr>
          <p:cNvSpPr/>
          <p:nvPr/>
        </p:nvSpPr>
        <p:spPr>
          <a:xfrm>
            <a:off x="334647" y="855419"/>
            <a:ext cx="11495366" cy="5811388"/>
          </a:xfrm>
          <a:prstGeom prst="rect">
            <a:avLst/>
          </a:prstGeom>
          <a:solidFill>
            <a:srgbClr val="EB853A">
              <a:alpha val="85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A8FAFE-3672-B8FE-3220-0F3B57568FB6}"/>
              </a:ext>
            </a:extLst>
          </p:cNvPr>
          <p:cNvSpPr>
            <a:spLocks noGrp="1"/>
          </p:cNvSpPr>
          <p:nvPr>
            <p:ph type="title" idx="4294967295"/>
          </p:nvPr>
        </p:nvSpPr>
        <p:spPr>
          <a:xfrm>
            <a:off x="1590362" y="1505569"/>
            <a:ext cx="8899525" cy="2593975"/>
          </a:xfrm>
        </p:spPr>
        <p:txBody>
          <a:bodyPr>
            <a:normAutofit fontScale="90000"/>
          </a:bodyPr>
          <a:lstStyle/>
          <a:p>
            <a:r>
              <a:rPr lang="en-US" sz="4800" dirty="0">
                <a:solidFill>
                  <a:srgbClr val="0A7ABF"/>
                </a:solidFill>
                <a:latin typeface="Open Sans" panose="020B0606030504020204" pitchFamily="34" charset="0"/>
                <a:ea typeface="Open Sans" panose="020B0606030504020204" pitchFamily="34" charset="0"/>
                <a:cs typeface="Open Sans" panose="020B0606030504020204" pitchFamily="34" charset="0"/>
              </a:rPr>
              <a:t>Understanding barriers to application and misperceptions about institutions</a:t>
            </a:r>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sp>
        <p:nvSpPr>
          <p:cNvPr id="8" name="Oval 7">
            <a:extLst>
              <a:ext uri="{FF2B5EF4-FFF2-40B4-BE49-F238E27FC236}">
                <a16:creationId xmlns:a16="http://schemas.microsoft.com/office/drawing/2014/main" id="{521D915C-94EE-D7D6-1E7E-41028055FF39}"/>
              </a:ext>
            </a:extLst>
          </p:cNvPr>
          <p:cNvSpPr/>
          <p:nvPr/>
        </p:nvSpPr>
        <p:spPr>
          <a:xfrm>
            <a:off x="5322858" y="4190370"/>
            <a:ext cx="1434535" cy="1434535"/>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Schoolhouse with solid fill">
            <a:extLst>
              <a:ext uri="{FF2B5EF4-FFF2-40B4-BE49-F238E27FC236}">
                <a16:creationId xmlns:a16="http://schemas.microsoft.com/office/drawing/2014/main" id="{66036608-C498-296B-2A47-CF5CC020F2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82924" y="4344342"/>
            <a:ext cx="914400" cy="914400"/>
          </a:xfrm>
          <a:prstGeom prst="rect">
            <a:avLst/>
          </a:prstGeom>
        </p:spPr>
      </p:pic>
      <p:sp>
        <p:nvSpPr>
          <p:cNvPr id="5" name="Title 1">
            <a:extLst>
              <a:ext uri="{FF2B5EF4-FFF2-40B4-BE49-F238E27FC236}">
                <a16:creationId xmlns:a16="http://schemas.microsoft.com/office/drawing/2014/main" id="{F5C067B8-EB8C-3E2F-BA54-EF0A07693E55}"/>
              </a:ext>
            </a:extLst>
          </p:cNvPr>
          <p:cNvSpPr txBox="1">
            <a:spLocks/>
          </p:cNvSpPr>
          <p:nvPr/>
        </p:nvSpPr>
        <p:spPr>
          <a:xfrm>
            <a:off x="275371" y="82035"/>
            <a:ext cx="1018142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4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ARE SOME OF THE CHALLENGES THAT FIRST-GENERATION STUDENTS FACE WHEN DECIDING ON HIGHER EDUCATION OPTIONS?</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64837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AC603-72D2-7C36-E6FC-C8EB192AA70E}"/>
              </a:ext>
            </a:extLst>
          </p:cNvPr>
          <p:cNvSpPr/>
          <p:nvPr/>
        </p:nvSpPr>
        <p:spPr>
          <a:xfrm>
            <a:off x="471345" y="1425436"/>
            <a:ext cx="11291505" cy="5110340"/>
          </a:xfrm>
          <a:prstGeom prst="rect">
            <a:avLst/>
          </a:prstGeom>
          <a:solidFill>
            <a:srgbClr val="FAC090">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sp>
        <p:nvSpPr>
          <p:cNvPr id="7" name="Title 1">
            <a:extLst>
              <a:ext uri="{FF2B5EF4-FFF2-40B4-BE49-F238E27FC236}">
                <a16:creationId xmlns:a16="http://schemas.microsoft.com/office/drawing/2014/main" id="{970513D4-7F2C-4034-8B81-FD0E18D098D4}"/>
              </a:ext>
            </a:extLst>
          </p:cNvPr>
          <p:cNvSpPr txBox="1">
            <a:spLocks/>
          </p:cNvSpPr>
          <p:nvPr/>
        </p:nvSpPr>
        <p:spPr>
          <a:xfrm>
            <a:off x="281419" y="851289"/>
            <a:ext cx="10181427" cy="791966"/>
          </a:xfrm>
          <a:prstGeom prst="rect">
            <a:avLst/>
          </a:prstGeom>
        </p:spPr>
        <p:txBody>
          <a:bodyPr>
            <a:norm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Why Not Applying</a:t>
            </a:r>
          </a:p>
        </p:txBody>
      </p:sp>
      <p:sp>
        <p:nvSpPr>
          <p:cNvPr id="8" name="TextBox 7">
            <a:extLst>
              <a:ext uri="{FF2B5EF4-FFF2-40B4-BE49-F238E27FC236}">
                <a16:creationId xmlns:a16="http://schemas.microsoft.com/office/drawing/2014/main" id="{FCC92F92-E848-39FE-7ED5-D80434410B14}"/>
              </a:ext>
            </a:extLst>
          </p:cNvPr>
          <p:cNvSpPr txBox="1"/>
          <p:nvPr/>
        </p:nvSpPr>
        <p:spPr>
          <a:xfrm>
            <a:off x="8991151" y="2461800"/>
            <a:ext cx="2444857" cy="3785652"/>
          </a:xfrm>
          <a:prstGeom prst="rect">
            <a:avLst/>
          </a:prstGeom>
          <a:noFill/>
        </p:spPr>
        <p:txBody>
          <a:bodyPr wrap="square" lIns="91440" tIns="45720" rIns="91440" bIns="45720" rtlCol="0" anchor="t">
            <a:spAutoFit/>
          </a:bodyPr>
          <a:lstStyle/>
          <a:p>
            <a:pPr algn="r"/>
            <a:r>
              <a:rPr lang="en-US" sz="1600" dirty="0">
                <a:solidFill>
                  <a:srgbClr val="F55822"/>
                </a:solidFill>
                <a:latin typeface="Open Sans" panose="020B0606030504020204" pitchFamily="34" charset="0"/>
                <a:ea typeface="Open Sans" panose="020B0606030504020204" pitchFamily="34" charset="0"/>
                <a:cs typeface="Open Sans" panose="020B0606030504020204" pitchFamily="34" charset="0"/>
              </a:rPr>
              <a:t>Hispanic/Latinx participants were significantly more likely than non-Hispanics to say their (or their child’s) decision to not apply were because they were unable to meet deadlines, inflation, work conflicts, fear of not being prepared for Math, and/or fear of not being prepared for other courses.</a:t>
            </a:r>
          </a:p>
        </p:txBody>
      </p:sp>
      <p:graphicFrame>
        <p:nvGraphicFramePr>
          <p:cNvPr id="5" name="Chart 4">
            <a:extLst>
              <a:ext uri="{FF2B5EF4-FFF2-40B4-BE49-F238E27FC236}">
                <a16:creationId xmlns:a16="http://schemas.microsoft.com/office/drawing/2014/main" id="{5CFC43B7-92E5-E9E1-7B0B-28E57391AEF0}"/>
              </a:ext>
            </a:extLst>
          </p:cNvPr>
          <p:cNvGraphicFramePr/>
          <p:nvPr>
            <p:extLst>
              <p:ext uri="{D42A27DB-BD31-4B8C-83A1-F6EECF244321}">
                <p14:modId xmlns:p14="http://schemas.microsoft.com/office/powerpoint/2010/main" val="215400173"/>
              </p:ext>
            </p:extLst>
          </p:nvPr>
        </p:nvGraphicFramePr>
        <p:xfrm>
          <a:off x="591813" y="1770350"/>
          <a:ext cx="7930660" cy="4477102"/>
        </p:xfrm>
        <a:graphic>
          <a:graphicData uri="http://schemas.openxmlformats.org/drawingml/2006/chart">
            <c:chart xmlns:c="http://schemas.openxmlformats.org/drawingml/2006/chart" xmlns:r="http://schemas.openxmlformats.org/officeDocument/2006/relationships" r:id="rId4"/>
          </a:graphicData>
        </a:graphic>
      </p:graphicFrame>
      <p:sp>
        <p:nvSpPr>
          <p:cNvPr id="9" name="Title 1">
            <a:extLst>
              <a:ext uri="{FF2B5EF4-FFF2-40B4-BE49-F238E27FC236}">
                <a16:creationId xmlns:a16="http://schemas.microsoft.com/office/drawing/2014/main" id="{8BAB566B-0B2A-8A3E-8278-F6E34AAB73DE}"/>
              </a:ext>
            </a:extLst>
          </p:cNvPr>
          <p:cNvSpPr txBox="1">
            <a:spLocks/>
          </p:cNvSpPr>
          <p:nvPr/>
        </p:nvSpPr>
        <p:spPr>
          <a:xfrm>
            <a:off x="275371" y="82035"/>
            <a:ext cx="1018142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4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ARE SOME OF THE CHALLENGES THAT FIRST-GENERATION STUDENTS FACE WHEN DECIDING ON HIGHER EDUCATION OPTIONS?</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05245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A4142C5-9C58-45B9-5C02-CB2A6AB2909D}"/>
              </a:ext>
            </a:extLst>
          </p:cNvPr>
          <p:cNvSpPr/>
          <p:nvPr/>
        </p:nvSpPr>
        <p:spPr>
          <a:xfrm>
            <a:off x="292443" y="2107095"/>
            <a:ext cx="11495366" cy="4559711"/>
          </a:xfrm>
          <a:prstGeom prst="rect">
            <a:avLst/>
          </a:prstGeom>
          <a:solidFill>
            <a:srgbClr val="EB853A">
              <a:alpha val="85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C156D69-D4A0-D5EA-4D95-16DBBB21A548}"/>
              </a:ext>
            </a:extLst>
          </p:cNvPr>
          <p:cNvSpPr>
            <a:spLocks noGrp="1"/>
          </p:cNvSpPr>
          <p:nvPr>
            <p:ph idx="4294967295"/>
          </p:nvPr>
        </p:nvSpPr>
        <p:spPr>
          <a:xfrm>
            <a:off x="312738" y="1307492"/>
            <a:ext cx="11199558" cy="1270000"/>
          </a:xfrm>
        </p:spPr>
        <p:txBody>
          <a:bodyPr vert="horz" lIns="91440" tIns="45720" rIns="91440" bIns="45720" rtlCol="0" anchor="t">
            <a:noAutofit/>
          </a:bodyPr>
          <a:lstStyle/>
          <a:p>
            <a:pPr marL="0" indent="0">
              <a:buNone/>
            </a:pPr>
            <a:r>
              <a:rPr lang="en-US" sz="2000" dirty="0">
                <a:solidFill>
                  <a:srgbClr val="F55822"/>
                </a:solidFill>
                <a:latin typeface="Open Sans" panose="020B0606030504020204" pitchFamily="34" charset="0"/>
                <a:ea typeface="Open Sans" panose="020B0606030504020204" pitchFamily="34" charset="0"/>
                <a:cs typeface="Open Sans" panose="020B0606030504020204" pitchFamily="34" charset="0"/>
              </a:rPr>
              <a:t>Many (parents and potential students) do not know the relative benefits or when to choose a university vs. a community college.</a:t>
            </a:r>
          </a:p>
        </p:txBody>
      </p:sp>
      <p:sp>
        <p:nvSpPr>
          <p:cNvPr id="4" name="Rectangle 3">
            <a:extLst>
              <a:ext uri="{FF2B5EF4-FFF2-40B4-BE49-F238E27FC236}">
                <a16:creationId xmlns:a16="http://schemas.microsoft.com/office/drawing/2014/main" id="{8EC6F093-2606-E7EC-D1C9-F1806A518FC4}"/>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automatically generated">
            <a:extLst>
              <a:ext uri="{FF2B5EF4-FFF2-40B4-BE49-F238E27FC236}">
                <a16:creationId xmlns:a16="http://schemas.microsoft.com/office/drawing/2014/main" id="{E4B30117-202A-6141-1DAF-7C7256F0798F}"/>
              </a:ext>
            </a:extLst>
          </p:cNvPr>
          <p:cNvPicPr>
            <a:picLocks noChangeAspect="1"/>
          </p:cNvPicPr>
          <p:nvPr/>
        </p:nvPicPr>
        <p:blipFill>
          <a:blip r:embed="rId3"/>
          <a:stretch>
            <a:fillRect/>
          </a:stretch>
        </p:blipFill>
        <p:spPr>
          <a:xfrm>
            <a:off x="10732169" y="336884"/>
            <a:ext cx="674647" cy="682090"/>
          </a:xfrm>
          <a:prstGeom prst="rect">
            <a:avLst/>
          </a:prstGeom>
        </p:spPr>
      </p:pic>
      <p:sp>
        <p:nvSpPr>
          <p:cNvPr id="6" name="Rounded Rectangular Callout 5">
            <a:extLst>
              <a:ext uri="{FF2B5EF4-FFF2-40B4-BE49-F238E27FC236}">
                <a16:creationId xmlns:a16="http://schemas.microsoft.com/office/drawing/2014/main" id="{B6D6F233-031F-EEEA-12BC-6119319C2453}"/>
              </a:ext>
            </a:extLst>
          </p:cNvPr>
          <p:cNvSpPr/>
          <p:nvPr/>
        </p:nvSpPr>
        <p:spPr>
          <a:xfrm>
            <a:off x="846905" y="2426207"/>
            <a:ext cx="3109900" cy="1763949"/>
          </a:xfrm>
          <a:prstGeom prst="wedgeRoundRectCallout">
            <a:avLst/>
          </a:prstGeom>
          <a:solidFill>
            <a:srgbClr val="EB85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i="1">
                <a:solidFill>
                  <a:schemeClr val="bg1"/>
                </a:solidFill>
                <a:effectLst/>
                <a:latin typeface="Open Sans" panose="020B0606030504020204" pitchFamily="34" charset="0"/>
                <a:ea typeface="Open Sans" panose="020B0606030504020204" pitchFamily="34" charset="0"/>
                <a:cs typeface="Open Sans" panose="020B0606030504020204" pitchFamily="34" charset="0"/>
              </a:rPr>
              <a:t>“I’m not sure there’s a difference these days. I don’t see one as better or not.”</a:t>
            </a:r>
            <a:endParaRPr lang="en-US" sz="2000">
              <a:solidFill>
                <a:schemeClr val="bg1"/>
              </a:solidFill>
            </a:endParaRPr>
          </a:p>
        </p:txBody>
      </p:sp>
      <p:sp>
        <p:nvSpPr>
          <p:cNvPr id="7" name="Rounded Rectangular Callout 6">
            <a:extLst>
              <a:ext uri="{FF2B5EF4-FFF2-40B4-BE49-F238E27FC236}">
                <a16:creationId xmlns:a16="http://schemas.microsoft.com/office/drawing/2014/main" id="{83F2E930-1484-3DF4-FA9E-1CA7F3209E3C}"/>
              </a:ext>
            </a:extLst>
          </p:cNvPr>
          <p:cNvSpPr/>
          <p:nvPr/>
        </p:nvSpPr>
        <p:spPr>
          <a:xfrm>
            <a:off x="4567802" y="2426206"/>
            <a:ext cx="3109900" cy="1763949"/>
          </a:xfrm>
          <a:prstGeom prst="wedgeRoundRectCallout">
            <a:avLst/>
          </a:prstGeom>
          <a:solidFill>
            <a:srgbClr val="EB85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“I really don’t know.”</a:t>
            </a:r>
            <a:endParaRPr lang="en-US" sz="2000" dirty="0">
              <a:solidFill>
                <a:schemeClr val="bg1"/>
              </a:solidFill>
            </a:endParaRPr>
          </a:p>
        </p:txBody>
      </p:sp>
      <p:sp>
        <p:nvSpPr>
          <p:cNvPr id="8" name="Rounded Rectangular Callout 7">
            <a:extLst>
              <a:ext uri="{FF2B5EF4-FFF2-40B4-BE49-F238E27FC236}">
                <a16:creationId xmlns:a16="http://schemas.microsoft.com/office/drawing/2014/main" id="{62F123BA-0FC9-9549-A968-8BD59B042926}"/>
              </a:ext>
            </a:extLst>
          </p:cNvPr>
          <p:cNvSpPr/>
          <p:nvPr/>
        </p:nvSpPr>
        <p:spPr>
          <a:xfrm>
            <a:off x="8288699" y="2426206"/>
            <a:ext cx="3109900" cy="1763949"/>
          </a:xfrm>
          <a:prstGeom prst="wedgeRoundRectCallout">
            <a:avLst/>
          </a:prstGeom>
          <a:solidFill>
            <a:srgbClr val="EB85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i="1">
                <a:solidFill>
                  <a:schemeClr val="bg1"/>
                </a:solidFill>
                <a:latin typeface="Open Sans" panose="020B0606030504020204" pitchFamily="34" charset="0"/>
                <a:ea typeface="Open Sans" panose="020B0606030504020204" pitchFamily="34" charset="0"/>
                <a:cs typeface="Open Sans" panose="020B0606030504020204" pitchFamily="34" charset="0"/>
              </a:rPr>
              <a:t>“For us, there were not any benefits that outweighed the benefits of starting at community college.”</a:t>
            </a:r>
            <a:endParaRPr lang="en-US" sz="2000">
              <a:solidFill>
                <a:schemeClr val="bg1"/>
              </a:solidFill>
            </a:endParaRPr>
          </a:p>
        </p:txBody>
      </p:sp>
      <p:sp>
        <p:nvSpPr>
          <p:cNvPr id="9" name="Content Placeholder 2">
            <a:extLst>
              <a:ext uri="{FF2B5EF4-FFF2-40B4-BE49-F238E27FC236}">
                <a16:creationId xmlns:a16="http://schemas.microsoft.com/office/drawing/2014/main" id="{83023006-020F-D81C-A94F-CC352B2E1AF5}"/>
              </a:ext>
            </a:extLst>
          </p:cNvPr>
          <p:cNvSpPr txBox="1">
            <a:spLocks/>
          </p:cNvSpPr>
          <p:nvPr/>
        </p:nvSpPr>
        <p:spPr>
          <a:xfrm>
            <a:off x="404178" y="4593699"/>
            <a:ext cx="3644067" cy="1091840"/>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20000"/>
              </a:lnSpc>
              <a:spcAft>
                <a:spcPts val="1200"/>
              </a:spcAft>
              <a:buNone/>
            </a:pPr>
            <a:r>
              <a:rPr lang="en-US" sz="1600" i="1" spc="-20">
                <a:solidFill>
                  <a:srgbClr val="28536B"/>
                </a:solidFill>
                <a:latin typeface="Open Sans" panose="020B0606030504020204" pitchFamily="34" charset="0"/>
                <a:ea typeface="Open Sans" panose="020B0606030504020204" pitchFamily="34" charset="0"/>
                <a:cs typeface="Open Sans" panose="020B0606030504020204" pitchFamily="34" charset="0"/>
              </a:rPr>
              <a:t>Age 26–35, Considered Yes, Riverside, Non-Hispanic, Black/African American, Female, Certificate, 1st Generation, FAFSA complete, Living Wage No</a:t>
            </a:r>
          </a:p>
        </p:txBody>
      </p:sp>
      <p:sp>
        <p:nvSpPr>
          <p:cNvPr id="10" name="Content Placeholder 2">
            <a:extLst>
              <a:ext uri="{FF2B5EF4-FFF2-40B4-BE49-F238E27FC236}">
                <a16:creationId xmlns:a16="http://schemas.microsoft.com/office/drawing/2014/main" id="{B912CCA7-67C6-AFE5-FDAF-B6F0F39C368D}"/>
              </a:ext>
            </a:extLst>
          </p:cNvPr>
          <p:cNvSpPr txBox="1">
            <a:spLocks/>
          </p:cNvSpPr>
          <p:nvPr/>
        </p:nvSpPr>
        <p:spPr>
          <a:xfrm>
            <a:off x="4119790" y="4593699"/>
            <a:ext cx="3629457" cy="1434848"/>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20000"/>
              </a:lnSpc>
              <a:spcAft>
                <a:spcPts val="1200"/>
              </a:spcAft>
              <a:buNone/>
            </a:pPr>
            <a:r>
              <a:rPr lang="en-US" sz="1600" i="1" spc="-20">
                <a:solidFill>
                  <a:srgbClr val="28536B"/>
                </a:solidFill>
                <a:latin typeface="Open Sans" panose="020B0606030504020204" pitchFamily="34" charset="0"/>
                <a:ea typeface="Open Sans" panose="020B0606030504020204" pitchFamily="34" charset="0"/>
                <a:cs typeface="Open Sans" panose="020B0606030504020204" pitchFamily="34" charset="0"/>
              </a:rPr>
              <a:t>Age 36–45, Parent 13–17, Parent 18–25, Riverside, Non-Hispanic, White, Male, H.S, 1st Generation, FAFSA unfamiliar, Living Wage Yes</a:t>
            </a:r>
          </a:p>
          <a:p>
            <a:pPr lvl="1">
              <a:lnSpc>
                <a:spcPct val="120000"/>
              </a:lnSpc>
              <a:spcAft>
                <a:spcPts val="1200"/>
              </a:spcAft>
            </a:pPr>
            <a:endParaRPr lang="en-US" sz="1600">
              <a:solidFill>
                <a:srgbClr val="28536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Content Placeholder 2">
            <a:extLst>
              <a:ext uri="{FF2B5EF4-FFF2-40B4-BE49-F238E27FC236}">
                <a16:creationId xmlns:a16="http://schemas.microsoft.com/office/drawing/2014/main" id="{B5A6F3EF-50F4-DD8B-D9B5-00BB14016290}"/>
              </a:ext>
            </a:extLst>
          </p:cNvPr>
          <p:cNvSpPr txBox="1">
            <a:spLocks/>
          </p:cNvSpPr>
          <p:nvPr/>
        </p:nvSpPr>
        <p:spPr>
          <a:xfrm>
            <a:off x="7843652" y="4593699"/>
            <a:ext cx="3654604" cy="1705902"/>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20000"/>
              </a:lnSpc>
              <a:spcAft>
                <a:spcPts val="1200"/>
              </a:spcAft>
              <a:buNone/>
            </a:pPr>
            <a:r>
              <a:rPr lang="en-US" sz="1600" i="1" spc="-20">
                <a:solidFill>
                  <a:srgbClr val="28536B"/>
                </a:solidFill>
                <a:latin typeface="Open Sans" panose="020B0606030504020204" pitchFamily="34" charset="0"/>
                <a:ea typeface="Open Sans" panose="020B0606030504020204" pitchFamily="34" charset="0"/>
                <a:cs typeface="Open Sans" panose="020B0606030504020204" pitchFamily="34" charset="0"/>
              </a:rPr>
              <a:t>Age 46–55, Parent 18–25, Riverside, Non-Hispanic, White, Female, Some college, 1st Generation, FAFSA complete, Living Wage No</a:t>
            </a:r>
          </a:p>
          <a:p>
            <a:pPr marL="457200" lvl="1" indent="0">
              <a:lnSpc>
                <a:spcPct val="120000"/>
              </a:lnSpc>
              <a:spcAft>
                <a:spcPts val="1200"/>
              </a:spcAft>
              <a:buNone/>
            </a:pPr>
            <a:endParaRPr lang="en-US" sz="1600">
              <a:solidFill>
                <a:srgbClr val="28536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itle 1">
            <a:extLst>
              <a:ext uri="{FF2B5EF4-FFF2-40B4-BE49-F238E27FC236}">
                <a16:creationId xmlns:a16="http://schemas.microsoft.com/office/drawing/2014/main" id="{EA738507-27BD-4797-F558-17027D4DB2BF}"/>
              </a:ext>
            </a:extLst>
          </p:cNvPr>
          <p:cNvSpPr txBox="1">
            <a:spLocks/>
          </p:cNvSpPr>
          <p:nvPr/>
        </p:nvSpPr>
        <p:spPr>
          <a:xfrm>
            <a:off x="312738" y="752348"/>
            <a:ext cx="10181427" cy="791966"/>
          </a:xfrm>
          <a:prstGeom prst="rect">
            <a:avLst/>
          </a:prstGeom>
        </p:spPr>
        <p:txBody>
          <a:bodyPr>
            <a:norm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Community College or 4-Year Institution? </a:t>
            </a:r>
            <a:endParaRPr lang="en-US" sz="3500" b="0" dirty="0">
              <a:solidFill>
                <a:srgbClr val="0A7AB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3B3BDA20-9D5C-3EEF-56E6-806622BAE899}"/>
              </a:ext>
            </a:extLst>
          </p:cNvPr>
          <p:cNvSpPr txBox="1">
            <a:spLocks/>
          </p:cNvSpPr>
          <p:nvPr/>
        </p:nvSpPr>
        <p:spPr>
          <a:xfrm>
            <a:off x="275371" y="82035"/>
            <a:ext cx="1018142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4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ARE SOME OF THE CHALLENGES THAT FIRST-GENERATION STUDENTS FACE WHEN DECIDING ON HIGHER EDUCATION OPTIONS?</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01580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AC603-72D2-7C36-E6FC-C8EB192AA70E}"/>
              </a:ext>
            </a:extLst>
          </p:cNvPr>
          <p:cNvSpPr/>
          <p:nvPr/>
        </p:nvSpPr>
        <p:spPr>
          <a:xfrm>
            <a:off x="471345" y="1425436"/>
            <a:ext cx="11291505" cy="5110340"/>
          </a:xfrm>
          <a:prstGeom prst="rect">
            <a:avLst/>
          </a:prstGeom>
          <a:solidFill>
            <a:srgbClr val="FAC090">
              <a:alpha val="4352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6" name="Chart 5">
            <a:extLst>
              <a:ext uri="{FF2B5EF4-FFF2-40B4-BE49-F238E27FC236}">
                <a16:creationId xmlns:a16="http://schemas.microsoft.com/office/drawing/2014/main" id="{948FD3B0-C5C0-C2CB-63C0-7204839DBC4E}"/>
              </a:ext>
            </a:extLst>
          </p:cNvPr>
          <p:cNvGraphicFramePr/>
          <p:nvPr>
            <p:extLst>
              <p:ext uri="{D42A27DB-BD31-4B8C-83A1-F6EECF244321}">
                <p14:modId xmlns:p14="http://schemas.microsoft.com/office/powerpoint/2010/main" val="1866026936"/>
              </p:ext>
            </p:extLst>
          </p:nvPr>
        </p:nvGraphicFramePr>
        <p:xfrm>
          <a:off x="12096" y="1643255"/>
          <a:ext cx="7930660" cy="447710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970513D4-7F2C-4034-8B81-FD0E18D098D4}"/>
              </a:ext>
            </a:extLst>
          </p:cNvPr>
          <p:cNvSpPr txBox="1">
            <a:spLocks/>
          </p:cNvSpPr>
          <p:nvPr/>
        </p:nvSpPr>
        <p:spPr>
          <a:xfrm>
            <a:off x="429150" y="823621"/>
            <a:ext cx="10181427" cy="791966"/>
          </a:xfrm>
          <a:prstGeom prst="rect">
            <a:avLst/>
          </a:prstGeom>
        </p:spPr>
        <p:txBody>
          <a:bodyPr>
            <a:norm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Community College or 4-Year Institution? </a:t>
            </a:r>
            <a:endParaRPr lang="en-US" sz="3500" b="0" dirty="0">
              <a:solidFill>
                <a:srgbClr val="0A7AB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CC92F92-E848-39FE-7ED5-D80434410B14}"/>
              </a:ext>
            </a:extLst>
          </p:cNvPr>
          <p:cNvSpPr txBox="1"/>
          <p:nvPr/>
        </p:nvSpPr>
        <p:spPr>
          <a:xfrm>
            <a:off x="7226345" y="2394923"/>
            <a:ext cx="4180471" cy="1477328"/>
          </a:xfrm>
          <a:prstGeom prst="rect">
            <a:avLst/>
          </a:prstGeom>
          <a:noFill/>
        </p:spPr>
        <p:txBody>
          <a:bodyPr wrap="square" lIns="91440" tIns="45720" rIns="91440" bIns="45720" rtlCol="0" anchor="t">
            <a:spAutoFit/>
          </a:bodyPr>
          <a:lstStyle/>
          <a:p>
            <a:pPr algn="ctr"/>
            <a:r>
              <a:rPr lang="en-US" dirty="0">
                <a:solidFill>
                  <a:srgbClr val="F1582D"/>
                </a:solidFill>
                <a:latin typeface="Open Sans" panose="020B0606030504020204" pitchFamily="34" charset="0"/>
                <a:ea typeface="Open Sans" panose="020B0606030504020204" pitchFamily="34" charset="0"/>
                <a:cs typeface="Open Sans" panose="020B0606030504020204" pitchFamily="34" charset="0"/>
              </a:rPr>
              <a:t>Most participants believe low-income students are more successful when they enroll in community college before transferring to a 4-year university.</a:t>
            </a:r>
          </a:p>
        </p:txBody>
      </p:sp>
      <p:sp>
        <p:nvSpPr>
          <p:cNvPr id="9" name="Rectangle 8">
            <a:extLst>
              <a:ext uri="{FF2B5EF4-FFF2-40B4-BE49-F238E27FC236}">
                <a16:creationId xmlns:a16="http://schemas.microsoft.com/office/drawing/2014/main" id="{2AA165FF-CFDE-45D5-1D53-B7E5913B1722}"/>
              </a:ext>
            </a:extLst>
          </p:cNvPr>
          <p:cNvSpPr/>
          <p:nvPr/>
        </p:nvSpPr>
        <p:spPr>
          <a:xfrm>
            <a:off x="7204410" y="4095881"/>
            <a:ext cx="4224340" cy="2099019"/>
          </a:xfrm>
          <a:prstGeom prst="rect">
            <a:avLst/>
          </a:prstGeom>
          <a:solidFill>
            <a:srgbClr val="28536B">
              <a:alpha val="6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0" i="0" kern="1200" dirty="0">
                <a:latin typeface="Open Sans" panose="020B0606030504020204" pitchFamily="34" charset="0"/>
                <a:ea typeface="Open Sans" panose="020B0606030504020204" pitchFamily="34" charset="0"/>
                <a:cs typeface="Open Sans" panose="020B0606030504020204" pitchFamily="34" charset="0"/>
              </a:rPr>
              <a:t>There is a need to shift how we communicate benefits so that students decide on college versus university based on current needs and long-term goals rather than their family finances.</a:t>
            </a:r>
            <a:endParaRPr lang="en-US" dirty="0"/>
          </a:p>
        </p:txBody>
      </p:sp>
      <p:sp>
        <p:nvSpPr>
          <p:cNvPr id="11" name="Oval 10">
            <a:extLst>
              <a:ext uri="{FF2B5EF4-FFF2-40B4-BE49-F238E27FC236}">
                <a16:creationId xmlns:a16="http://schemas.microsoft.com/office/drawing/2014/main" id="{72899515-07A3-961B-10FD-F1FB1C479621}"/>
              </a:ext>
            </a:extLst>
          </p:cNvPr>
          <p:cNvSpPr/>
          <p:nvPr/>
        </p:nvSpPr>
        <p:spPr>
          <a:xfrm>
            <a:off x="6872829" y="3748380"/>
            <a:ext cx="663161" cy="663161"/>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Lightbulb with solid fill">
            <a:extLst>
              <a:ext uri="{FF2B5EF4-FFF2-40B4-BE49-F238E27FC236}">
                <a16:creationId xmlns:a16="http://schemas.microsoft.com/office/drawing/2014/main" id="{AB1C9B39-498D-1019-697E-BE3272B536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23838" y="3803716"/>
            <a:ext cx="543690" cy="543690"/>
          </a:xfrm>
          <a:prstGeom prst="rect">
            <a:avLst/>
          </a:prstGeom>
        </p:spPr>
      </p:pic>
      <p:sp>
        <p:nvSpPr>
          <p:cNvPr id="10" name="Title 1">
            <a:extLst>
              <a:ext uri="{FF2B5EF4-FFF2-40B4-BE49-F238E27FC236}">
                <a16:creationId xmlns:a16="http://schemas.microsoft.com/office/drawing/2014/main" id="{F165A92D-6AF7-5B90-CD62-EC3A1AA0CB3C}"/>
              </a:ext>
            </a:extLst>
          </p:cNvPr>
          <p:cNvSpPr txBox="1">
            <a:spLocks/>
          </p:cNvSpPr>
          <p:nvPr/>
        </p:nvSpPr>
        <p:spPr>
          <a:xfrm>
            <a:off x="275371" y="82035"/>
            <a:ext cx="1018142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4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ARE SOME OF THE CHALLENGES THAT FIRST-GENERATION STUDENTS FACE WHEN DECIDING ON HIGHER EDUCATION OPTIONS?</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28024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301E2FC-0FF9-7C2D-7165-058CB0C14D56}"/>
              </a:ext>
            </a:extLst>
          </p:cNvPr>
          <p:cNvSpPr/>
          <p:nvPr/>
        </p:nvSpPr>
        <p:spPr>
          <a:xfrm>
            <a:off x="471345" y="855419"/>
            <a:ext cx="11291505" cy="5811388"/>
          </a:xfrm>
          <a:prstGeom prst="rect">
            <a:avLst/>
          </a:prstGeom>
          <a:solidFill>
            <a:srgbClr val="28536B">
              <a:alpha val="85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8F5AC1C8-1DC4-A914-8E63-6647D00A62F5}"/>
              </a:ext>
            </a:extLst>
          </p:cNvPr>
          <p:cNvSpPr>
            <a:spLocks noGrp="1"/>
          </p:cNvSpPr>
          <p:nvPr>
            <p:ph idx="4294967295"/>
          </p:nvPr>
        </p:nvSpPr>
        <p:spPr>
          <a:xfrm>
            <a:off x="3069583" y="2764325"/>
            <a:ext cx="2650332" cy="459760"/>
          </a:xfrm>
        </p:spPr>
        <p:txBody>
          <a:bodyPr>
            <a:noAutofit/>
          </a:bodyPr>
          <a:lstStyle/>
          <a:p>
            <a:pPr marL="0" indent="0" algn="ctr">
              <a:buNone/>
            </a:pPr>
            <a:r>
              <a:rPr lang="en-US" sz="2000">
                <a:solidFill>
                  <a:srgbClr val="28536B"/>
                </a:solidFill>
                <a:latin typeface="Open Sans" panose="020B0606030504020204" pitchFamily="34" charset="0"/>
                <a:ea typeface="Open Sans" panose="020B0606030504020204" pitchFamily="34" charset="0"/>
                <a:cs typeface="Open Sans" panose="020B0606030504020204" pitchFamily="34" charset="0"/>
              </a:rPr>
              <a:t>Must reside in San Bernardino or Riverside county</a:t>
            </a:r>
          </a:p>
          <a:p>
            <a:pPr marL="0" indent="0" algn="ctr">
              <a:buNone/>
            </a:pP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C435B2A9-9B80-EE38-10D4-535882801E03}"/>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logo&#10;&#10;Description automatically generated">
            <a:extLst>
              <a:ext uri="{FF2B5EF4-FFF2-40B4-BE49-F238E27FC236}">
                <a16:creationId xmlns:a16="http://schemas.microsoft.com/office/drawing/2014/main" id="{146B4BFE-5A20-70B8-9092-72ED2F463DDE}"/>
              </a:ext>
            </a:extLst>
          </p:cNvPr>
          <p:cNvPicPr>
            <a:picLocks noChangeAspect="1"/>
          </p:cNvPicPr>
          <p:nvPr/>
        </p:nvPicPr>
        <p:blipFill>
          <a:blip r:embed="rId3"/>
          <a:stretch>
            <a:fillRect/>
          </a:stretch>
        </p:blipFill>
        <p:spPr>
          <a:xfrm>
            <a:off x="10732169" y="336884"/>
            <a:ext cx="674647" cy="682090"/>
          </a:xfrm>
          <a:prstGeom prst="rect">
            <a:avLst/>
          </a:prstGeom>
        </p:spPr>
      </p:pic>
      <p:sp>
        <p:nvSpPr>
          <p:cNvPr id="4" name="Content Placeholder 7">
            <a:extLst>
              <a:ext uri="{FF2B5EF4-FFF2-40B4-BE49-F238E27FC236}">
                <a16:creationId xmlns:a16="http://schemas.microsoft.com/office/drawing/2014/main" id="{93F3F68C-1BEE-3D01-F904-6F2D1BD64D65}"/>
              </a:ext>
            </a:extLst>
          </p:cNvPr>
          <p:cNvSpPr txBox="1">
            <a:spLocks/>
          </p:cNvSpPr>
          <p:nvPr/>
        </p:nvSpPr>
        <p:spPr>
          <a:xfrm>
            <a:off x="7222331" y="2764325"/>
            <a:ext cx="3688556" cy="45976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solidFill>
                  <a:srgbClr val="28536B"/>
                </a:solidFill>
                <a:latin typeface="Open Sans" panose="020B0606030504020204" pitchFamily="34" charset="0"/>
                <a:ea typeface="Open Sans" panose="020B0606030504020204" pitchFamily="34" charset="0"/>
                <a:cs typeface="Open Sans" panose="020B0606030504020204" pitchFamily="34" charset="0"/>
              </a:rPr>
              <a:t>Potential student (18-35-yrs) and not currently enrolled</a:t>
            </a:r>
          </a:p>
        </p:txBody>
      </p:sp>
      <p:sp>
        <p:nvSpPr>
          <p:cNvPr id="5" name="Content Placeholder 7">
            <a:extLst>
              <a:ext uri="{FF2B5EF4-FFF2-40B4-BE49-F238E27FC236}">
                <a16:creationId xmlns:a16="http://schemas.microsoft.com/office/drawing/2014/main" id="{292CBF96-503C-4A76-4ADF-7BBCE82BFB03}"/>
              </a:ext>
            </a:extLst>
          </p:cNvPr>
          <p:cNvSpPr txBox="1">
            <a:spLocks/>
          </p:cNvSpPr>
          <p:nvPr/>
        </p:nvSpPr>
        <p:spPr>
          <a:xfrm>
            <a:off x="2723041" y="4767180"/>
            <a:ext cx="2650332" cy="796644"/>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solidFill>
                  <a:srgbClr val="28536B"/>
                </a:solidFill>
                <a:latin typeface="Open Sans" panose="020B0606030504020204" pitchFamily="34" charset="0"/>
                <a:ea typeface="Open Sans" panose="020B0606030504020204" pitchFamily="34" charset="0"/>
                <a:cs typeface="Open Sans" panose="020B0606030504020204" pitchFamily="34" charset="0"/>
              </a:rPr>
              <a:t>Parent (36-65-yrs) of potential student aged 13–25-yrs</a:t>
            </a:r>
          </a:p>
        </p:txBody>
      </p:sp>
      <p:sp>
        <p:nvSpPr>
          <p:cNvPr id="6" name="Content Placeholder 7">
            <a:extLst>
              <a:ext uri="{FF2B5EF4-FFF2-40B4-BE49-F238E27FC236}">
                <a16:creationId xmlns:a16="http://schemas.microsoft.com/office/drawing/2014/main" id="{1C2B10A0-906B-B496-CAD0-A3167E0D0444}"/>
              </a:ext>
            </a:extLst>
          </p:cNvPr>
          <p:cNvSpPr txBox="1">
            <a:spLocks/>
          </p:cNvSpPr>
          <p:nvPr/>
        </p:nvSpPr>
        <p:spPr>
          <a:xfrm>
            <a:off x="7743825" y="3792174"/>
            <a:ext cx="3167062" cy="221040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solidFill>
                  <a:srgbClr val="28536B"/>
                </a:solidFill>
                <a:latin typeface="Open Sans" panose="020B0606030504020204" pitchFamily="34" charset="0"/>
                <a:ea typeface="Open Sans" panose="020B0606030504020204" pitchFamily="34" charset="0"/>
                <a:cs typeface="Open Sans" panose="020B0606030504020204" pitchFamily="34" charset="0"/>
              </a:rPr>
              <a:t>Representative sample </a:t>
            </a:r>
          </a:p>
          <a:p>
            <a:pPr marL="457200" lvl="1" indent="0" algn="ctr">
              <a:buFont typeface="Arial" panose="020B0604020202020204" pitchFamily="34" charset="0"/>
              <a:buNone/>
            </a:pPr>
            <a:r>
              <a:rPr lang="en-US" sz="1600">
                <a:solidFill>
                  <a:srgbClr val="0A7ABF"/>
                </a:solidFill>
                <a:latin typeface="Open Sans" panose="020B0606030504020204" pitchFamily="34" charset="0"/>
                <a:ea typeface="Open Sans" panose="020B0606030504020204" pitchFamily="34" charset="0"/>
                <a:cs typeface="Open Sans" panose="020B0606030504020204" pitchFamily="34" charset="0"/>
              </a:rPr>
              <a:t>Hispanic/Latinx, Race, Gender, Highest Ed completed, FAFSA (completed, incomplete, never, unfamiliar), HH income, Number of children in HH, Number of adults in HH, Living Wage (MCM)</a:t>
            </a:r>
          </a:p>
          <a:p>
            <a:pPr marL="0" indent="0" algn="ctr">
              <a:buFont typeface="Arial" panose="020B0604020202020204" pitchFamily="34" charset="0"/>
              <a:buNone/>
            </a:pPr>
            <a:endParaRPr lang="en-US">
              <a:latin typeface="Open Sans" panose="020B0606030504020204" pitchFamily="34" charset="0"/>
              <a:ea typeface="Open Sans" panose="020B0606030504020204" pitchFamily="34" charset="0"/>
              <a:cs typeface="Open Sans" panose="020B0606030504020204" pitchFamily="34" charset="0"/>
            </a:endParaRPr>
          </a:p>
        </p:txBody>
      </p:sp>
      <p:grpSp>
        <p:nvGrpSpPr>
          <p:cNvPr id="23" name="Group 22">
            <a:extLst>
              <a:ext uri="{FF2B5EF4-FFF2-40B4-BE49-F238E27FC236}">
                <a16:creationId xmlns:a16="http://schemas.microsoft.com/office/drawing/2014/main" id="{C4A5F9FB-448E-1184-EF54-C659C1C267EF}"/>
              </a:ext>
            </a:extLst>
          </p:cNvPr>
          <p:cNvGrpSpPr/>
          <p:nvPr/>
        </p:nvGrpSpPr>
        <p:grpSpPr>
          <a:xfrm>
            <a:off x="1281113" y="4444538"/>
            <a:ext cx="1441928" cy="1441928"/>
            <a:chOff x="1281113" y="4444538"/>
            <a:chExt cx="1441928" cy="1441928"/>
          </a:xfrm>
        </p:grpSpPr>
        <p:sp>
          <p:nvSpPr>
            <p:cNvPr id="10" name="Oval 9">
              <a:extLst>
                <a:ext uri="{FF2B5EF4-FFF2-40B4-BE49-F238E27FC236}">
                  <a16:creationId xmlns:a16="http://schemas.microsoft.com/office/drawing/2014/main" id="{16A0A07B-19E3-AAFC-27A2-E7EEE6373C6D}"/>
                </a:ext>
              </a:extLst>
            </p:cNvPr>
            <p:cNvSpPr/>
            <p:nvPr/>
          </p:nvSpPr>
          <p:spPr>
            <a:xfrm>
              <a:off x="1281113" y="4444538"/>
              <a:ext cx="1441928" cy="1441928"/>
            </a:xfrm>
            <a:prstGeom prst="ellipse">
              <a:avLst/>
            </a:prstGeom>
            <a:solidFill>
              <a:srgbClr val="EB853A">
                <a:alpha val="3764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Family with girl with solid fill">
              <a:extLst>
                <a:ext uri="{FF2B5EF4-FFF2-40B4-BE49-F238E27FC236}">
                  <a16:creationId xmlns:a16="http://schemas.microsoft.com/office/drawing/2014/main" id="{EFAD0FD8-20A2-346D-A9FC-B3A2EE8733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55026" y="4649424"/>
              <a:ext cx="914400" cy="914400"/>
            </a:xfrm>
            <a:prstGeom prst="rect">
              <a:avLst/>
            </a:prstGeom>
          </p:spPr>
        </p:pic>
      </p:grpSp>
      <p:grpSp>
        <p:nvGrpSpPr>
          <p:cNvPr id="22" name="Group 21">
            <a:extLst>
              <a:ext uri="{FF2B5EF4-FFF2-40B4-BE49-F238E27FC236}">
                <a16:creationId xmlns:a16="http://schemas.microsoft.com/office/drawing/2014/main" id="{10861C70-E854-9CDC-279D-40BF62136F80}"/>
              </a:ext>
            </a:extLst>
          </p:cNvPr>
          <p:cNvGrpSpPr/>
          <p:nvPr/>
        </p:nvGrpSpPr>
        <p:grpSpPr>
          <a:xfrm>
            <a:off x="1627655" y="2424906"/>
            <a:ext cx="1441928" cy="1441928"/>
            <a:chOff x="1627655" y="2424906"/>
            <a:chExt cx="1441928" cy="1441928"/>
          </a:xfrm>
        </p:grpSpPr>
        <p:sp>
          <p:nvSpPr>
            <p:cNvPr id="9" name="Oval 8">
              <a:extLst>
                <a:ext uri="{FF2B5EF4-FFF2-40B4-BE49-F238E27FC236}">
                  <a16:creationId xmlns:a16="http://schemas.microsoft.com/office/drawing/2014/main" id="{A9855D64-FB96-6156-B8E3-B7D443ECDB5E}"/>
                </a:ext>
              </a:extLst>
            </p:cNvPr>
            <p:cNvSpPr/>
            <p:nvPr/>
          </p:nvSpPr>
          <p:spPr>
            <a:xfrm>
              <a:off x="1627655" y="2424906"/>
              <a:ext cx="1441928" cy="1441928"/>
            </a:xfrm>
            <a:prstGeom prst="ellipse">
              <a:avLst/>
            </a:prstGeom>
            <a:solidFill>
              <a:srgbClr val="EB853A">
                <a:alpha val="3764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Map with pin with solid fill">
              <a:extLst>
                <a:ext uri="{FF2B5EF4-FFF2-40B4-BE49-F238E27FC236}">
                  <a16:creationId xmlns:a16="http://schemas.microsoft.com/office/drawing/2014/main" id="{4BE594B5-602D-FAF8-F9E1-E98F008D7EC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91419" y="2623404"/>
              <a:ext cx="914400" cy="914400"/>
            </a:xfrm>
            <a:prstGeom prst="rect">
              <a:avLst/>
            </a:prstGeom>
          </p:spPr>
        </p:pic>
      </p:grpSp>
      <p:grpSp>
        <p:nvGrpSpPr>
          <p:cNvPr id="24" name="Group 23">
            <a:extLst>
              <a:ext uri="{FF2B5EF4-FFF2-40B4-BE49-F238E27FC236}">
                <a16:creationId xmlns:a16="http://schemas.microsoft.com/office/drawing/2014/main" id="{198DD469-438A-0D48-447D-EAAB3FFE8C40}"/>
              </a:ext>
            </a:extLst>
          </p:cNvPr>
          <p:cNvGrpSpPr/>
          <p:nvPr/>
        </p:nvGrpSpPr>
        <p:grpSpPr>
          <a:xfrm>
            <a:off x="8227177" y="1307485"/>
            <a:ext cx="1441928" cy="1441928"/>
            <a:chOff x="8227177" y="1307485"/>
            <a:chExt cx="1441928" cy="1441928"/>
          </a:xfrm>
        </p:grpSpPr>
        <p:sp>
          <p:nvSpPr>
            <p:cNvPr id="12" name="Oval 11">
              <a:extLst>
                <a:ext uri="{FF2B5EF4-FFF2-40B4-BE49-F238E27FC236}">
                  <a16:creationId xmlns:a16="http://schemas.microsoft.com/office/drawing/2014/main" id="{DEAB908F-2EFC-B530-3E18-E8E258F438DD}"/>
                </a:ext>
              </a:extLst>
            </p:cNvPr>
            <p:cNvSpPr/>
            <p:nvPr/>
          </p:nvSpPr>
          <p:spPr>
            <a:xfrm>
              <a:off x="8227177" y="1307485"/>
              <a:ext cx="1441928" cy="1441928"/>
            </a:xfrm>
            <a:prstGeom prst="ellipse">
              <a:avLst/>
            </a:prstGeom>
            <a:solidFill>
              <a:srgbClr val="EB853A">
                <a:alpha val="3764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School boy with solid fill">
              <a:extLst>
                <a:ext uri="{FF2B5EF4-FFF2-40B4-BE49-F238E27FC236}">
                  <a16:creationId xmlns:a16="http://schemas.microsoft.com/office/drawing/2014/main" id="{99B16029-BC0C-9AB3-44C5-4BC6F7BA101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90941" y="1565881"/>
              <a:ext cx="914400" cy="914400"/>
            </a:xfrm>
            <a:prstGeom prst="rect">
              <a:avLst/>
            </a:prstGeom>
          </p:spPr>
        </p:pic>
      </p:grpSp>
      <p:pic>
        <p:nvPicPr>
          <p:cNvPr id="19" name="Graphic 18" descr="Woman outline">
            <a:extLst>
              <a:ext uri="{FF2B5EF4-FFF2-40B4-BE49-F238E27FC236}">
                <a16:creationId xmlns:a16="http://schemas.microsoft.com/office/drawing/2014/main" id="{727820BB-46ED-E87A-7F52-28285110CCC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92209" y="4649424"/>
            <a:ext cx="914400" cy="914400"/>
          </a:xfrm>
          <a:prstGeom prst="rect">
            <a:avLst/>
          </a:prstGeom>
        </p:spPr>
      </p:pic>
      <p:grpSp>
        <p:nvGrpSpPr>
          <p:cNvPr id="25" name="Group 24">
            <a:extLst>
              <a:ext uri="{FF2B5EF4-FFF2-40B4-BE49-F238E27FC236}">
                <a16:creationId xmlns:a16="http://schemas.microsoft.com/office/drawing/2014/main" id="{C10E2229-AF6F-2C59-9BB9-9EB3A451F9B4}"/>
              </a:ext>
            </a:extLst>
          </p:cNvPr>
          <p:cNvGrpSpPr/>
          <p:nvPr/>
        </p:nvGrpSpPr>
        <p:grpSpPr>
          <a:xfrm>
            <a:off x="6853913" y="4430177"/>
            <a:ext cx="1441928" cy="1441928"/>
            <a:chOff x="6853913" y="4430177"/>
            <a:chExt cx="1441928" cy="1441928"/>
          </a:xfrm>
        </p:grpSpPr>
        <p:sp>
          <p:nvSpPr>
            <p:cNvPr id="13" name="Oval 12">
              <a:extLst>
                <a:ext uri="{FF2B5EF4-FFF2-40B4-BE49-F238E27FC236}">
                  <a16:creationId xmlns:a16="http://schemas.microsoft.com/office/drawing/2014/main" id="{DB3441CD-1D6D-E6AF-3E4B-343A7DEA0A61}"/>
                </a:ext>
              </a:extLst>
            </p:cNvPr>
            <p:cNvSpPr/>
            <p:nvPr/>
          </p:nvSpPr>
          <p:spPr>
            <a:xfrm>
              <a:off x="6853913" y="4430177"/>
              <a:ext cx="1441928" cy="1441928"/>
            </a:xfrm>
            <a:prstGeom prst="ellipse">
              <a:avLst/>
            </a:prstGeom>
            <a:solidFill>
              <a:srgbClr val="EB853A">
                <a:alpha val="3764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Man with solid fill">
              <a:extLst>
                <a:ext uri="{FF2B5EF4-FFF2-40B4-BE49-F238E27FC236}">
                  <a16:creationId xmlns:a16="http://schemas.microsoft.com/office/drawing/2014/main" id="{DE591E03-0733-C3E2-DB62-F925C19BE8C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301940" y="4649424"/>
              <a:ext cx="914400" cy="914400"/>
            </a:xfrm>
            <a:prstGeom prst="rect">
              <a:avLst/>
            </a:prstGeom>
          </p:spPr>
        </p:pic>
      </p:grpSp>
      <p:pic>
        <p:nvPicPr>
          <p:cNvPr id="30" name="Graphic 29" descr="Checkmark with solid fill">
            <a:extLst>
              <a:ext uri="{FF2B5EF4-FFF2-40B4-BE49-F238E27FC236}">
                <a16:creationId xmlns:a16="http://schemas.microsoft.com/office/drawing/2014/main" id="{003828DB-B4A3-0C0D-F256-34090075081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892079" y="2398828"/>
            <a:ext cx="416156" cy="416156"/>
          </a:xfrm>
          <a:prstGeom prst="rect">
            <a:avLst/>
          </a:prstGeom>
        </p:spPr>
      </p:pic>
      <p:pic>
        <p:nvPicPr>
          <p:cNvPr id="31" name="Graphic 30" descr="Checkmark with solid fill">
            <a:extLst>
              <a:ext uri="{FF2B5EF4-FFF2-40B4-BE49-F238E27FC236}">
                <a16:creationId xmlns:a16="http://schemas.microsoft.com/office/drawing/2014/main" id="{092B1DA5-F632-D6B4-62BC-A93B76529D0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762236" y="4260263"/>
            <a:ext cx="416156" cy="416156"/>
          </a:xfrm>
          <a:prstGeom prst="rect">
            <a:avLst/>
          </a:prstGeom>
        </p:spPr>
      </p:pic>
      <p:pic>
        <p:nvPicPr>
          <p:cNvPr id="32" name="Graphic 31" descr="Checkmark with solid fill">
            <a:extLst>
              <a:ext uri="{FF2B5EF4-FFF2-40B4-BE49-F238E27FC236}">
                <a16:creationId xmlns:a16="http://schemas.microsoft.com/office/drawing/2014/main" id="{8558067F-0EE1-9CAB-F710-97F95F2697E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935520" y="2691443"/>
            <a:ext cx="416156" cy="416156"/>
          </a:xfrm>
          <a:prstGeom prst="rect">
            <a:avLst/>
          </a:prstGeom>
        </p:spPr>
      </p:pic>
      <p:pic>
        <p:nvPicPr>
          <p:cNvPr id="33" name="Graphic 32" descr="Checkmark with solid fill">
            <a:extLst>
              <a:ext uri="{FF2B5EF4-FFF2-40B4-BE49-F238E27FC236}">
                <a16:creationId xmlns:a16="http://schemas.microsoft.com/office/drawing/2014/main" id="{207BE7DF-EAC2-83CD-25DC-5385C9F4EA4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535747" y="3741146"/>
            <a:ext cx="416156" cy="416156"/>
          </a:xfrm>
          <a:prstGeom prst="rect">
            <a:avLst/>
          </a:prstGeom>
        </p:spPr>
      </p:pic>
      <p:sp>
        <p:nvSpPr>
          <p:cNvPr id="7" name="Title 1">
            <a:extLst>
              <a:ext uri="{FF2B5EF4-FFF2-40B4-BE49-F238E27FC236}">
                <a16:creationId xmlns:a16="http://schemas.microsoft.com/office/drawing/2014/main" id="{6979460C-B676-471D-FA3A-6DC3ACC815E7}"/>
              </a:ext>
            </a:extLst>
          </p:cNvPr>
          <p:cNvSpPr txBox="1">
            <a:spLocks/>
          </p:cNvSpPr>
          <p:nvPr/>
        </p:nvSpPr>
        <p:spPr>
          <a:xfrm>
            <a:off x="429148" y="782365"/>
            <a:ext cx="7334250" cy="1270000"/>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STUDY GENERAL REQUIREMENTS</a:t>
            </a:r>
          </a:p>
        </p:txBody>
      </p:sp>
    </p:spTree>
    <p:extLst>
      <p:ext uri="{BB962C8B-B14F-4D97-AF65-F5344CB8AC3E}">
        <p14:creationId xmlns:p14="http://schemas.microsoft.com/office/powerpoint/2010/main" val="1906081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AC603-72D2-7C36-E6FC-C8EB192AA70E}"/>
              </a:ext>
            </a:extLst>
          </p:cNvPr>
          <p:cNvSpPr/>
          <p:nvPr/>
        </p:nvSpPr>
        <p:spPr>
          <a:xfrm>
            <a:off x="471345" y="1425436"/>
            <a:ext cx="11291505" cy="5110340"/>
          </a:xfrm>
          <a:prstGeom prst="rect">
            <a:avLst/>
          </a:prstGeom>
          <a:solidFill>
            <a:srgbClr val="FAC090">
              <a:alpha val="4431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6" name="Chart 5">
            <a:extLst>
              <a:ext uri="{FF2B5EF4-FFF2-40B4-BE49-F238E27FC236}">
                <a16:creationId xmlns:a16="http://schemas.microsoft.com/office/drawing/2014/main" id="{948FD3B0-C5C0-C2CB-63C0-7204839DBC4E}"/>
              </a:ext>
            </a:extLst>
          </p:cNvPr>
          <p:cNvGraphicFramePr/>
          <p:nvPr>
            <p:extLst>
              <p:ext uri="{D42A27DB-BD31-4B8C-83A1-F6EECF244321}">
                <p14:modId xmlns:p14="http://schemas.microsoft.com/office/powerpoint/2010/main" val="2376349125"/>
              </p:ext>
            </p:extLst>
          </p:nvPr>
        </p:nvGraphicFramePr>
        <p:xfrm>
          <a:off x="552150" y="1757336"/>
          <a:ext cx="7930660" cy="447710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970513D4-7F2C-4034-8B81-FD0E18D098D4}"/>
              </a:ext>
            </a:extLst>
          </p:cNvPr>
          <p:cNvSpPr txBox="1">
            <a:spLocks/>
          </p:cNvSpPr>
          <p:nvPr/>
        </p:nvSpPr>
        <p:spPr>
          <a:xfrm>
            <a:off x="429150" y="799420"/>
            <a:ext cx="10181427" cy="791966"/>
          </a:xfrm>
          <a:prstGeom prst="rect">
            <a:avLst/>
          </a:prstGeom>
        </p:spPr>
        <p:txBody>
          <a:bodyPr>
            <a:norm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Community College to University Transfer</a:t>
            </a:r>
            <a:endParaRPr lang="en-US" sz="3500" b="0" dirty="0">
              <a:solidFill>
                <a:srgbClr val="0A7AB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CC92F92-E848-39FE-7ED5-D80434410B14}"/>
              </a:ext>
            </a:extLst>
          </p:cNvPr>
          <p:cNvSpPr txBox="1"/>
          <p:nvPr/>
        </p:nvSpPr>
        <p:spPr>
          <a:xfrm>
            <a:off x="8806374" y="1714476"/>
            <a:ext cx="2622375" cy="2246769"/>
          </a:xfrm>
          <a:prstGeom prst="rect">
            <a:avLst/>
          </a:prstGeom>
          <a:noFill/>
        </p:spPr>
        <p:txBody>
          <a:bodyPr wrap="square" lIns="91440" tIns="45720" rIns="91440" bIns="45720" rtlCol="0" anchor="t">
            <a:spAutoFit/>
          </a:bodyPr>
          <a:lstStyle/>
          <a:p>
            <a:pPr algn="ctr"/>
            <a:r>
              <a:rPr lang="en-US" sz="1400" dirty="0">
                <a:solidFill>
                  <a:srgbClr val="28536B"/>
                </a:solidFill>
                <a:latin typeface="Open Sans" panose="020B0606030504020204" pitchFamily="34" charset="0"/>
                <a:ea typeface="Open Sans" panose="020B0606030504020204" pitchFamily="34" charset="0"/>
                <a:cs typeface="Open Sans" panose="020B0606030504020204" pitchFamily="34" charset="0"/>
              </a:rPr>
              <a:t>Finances are the primary reason why potential students would choose to enroll in a community college to later transfer to a university, with nearly two-thirds believing that community college will provide better financial aid to pay for college. </a:t>
            </a:r>
          </a:p>
        </p:txBody>
      </p:sp>
      <p:sp>
        <p:nvSpPr>
          <p:cNvPr id="9" name="Rectangle 8">
            <a:extLst>
              <a:ext uri="{FF2B5EF4-FFF2-40B4-BE49-F238E27FC236}">
                <a16:creationId xmlns:a16="http://schemas.microsoft.com/office/drawing/2014/main" id="{2AA165FF-CFDE-45D5-1D53-B7E5913B1722}"/>
              </a:ext>
            </a:extLst>
          </p:cNvPr>
          <p:cNvSpPr/>
          <p:nvPr/>
        </p:nvSpPr>
        <p:spPr>
          <a:xfrm>
            <a:off x="8806374" y="4095881"/>
            <a:ext cx="2622375" cy="2099019"/>
          </a:xfrm>
          <a:prstGeom prst="rect">
            <a:avLst/>
          </a:prstGeom>
          <a:solidFill>
            <a:srgbClr val="28536B">
              <a:alpha val="6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0" i="0" kern="1200" dirty="0">
                <a:latin typeface="Open Sans" panose="020B0606030504020204" pitchFamily="34" charset="0"/>
                <a:ea typeface="Open Sans" panose="020B0606030504020204" pitchFamily="34" charset="0"/>
                <a:cs typeface="Open Sans" panose="020B0606030504020204" pitchFamily="34" charset="0"/>
              </a:rPr>
              <a:t>K–12, colleges, and universities should consider how to better communicate costs and how potential students can increase their financial aid and decrease debt.</a:t>
            </a:r>
            <a:endParaRPr lang="en-US" sz="1200" dirty="0"/>
          </a:p>
        </p:txBody>
      </p:sp>
      <p:grpSp>
        <p:nvGrpSpPr>
          <p:cNvPr id="5" name="Group 4">
            <a:extLst>
              <a:ext uri="{FF2B5EF4-FFF2-40B4-BE49-F238E27FC236}">
                <a16:creationId xmlns:a16="http://schemas.microsoft.com/office/drawing/2014/main" id="{FE420ECD-658E-6E4B-F13A-54B3D2B1F9F8}"/>
              </a:ext>
            </a:extLst>
          </p:cNvPr>
          <p:cNvGrpSpPr/>
          <p:nvPr/>
        </p:nvGrpSpPr>
        <p:grpSpPr>
          <a:xfrm>
            <a:off x="8482810" y="3918704"/>
            <a:ext cx="663161" cy="663161"/>
            <a:chOff x="6872829" y="3748380"/>
            <a:chExt cx="663161" cy="663161"/>
          </a:xfrm>
        </p:grpSpPr>
        <p:sp>
          <p:nvSpPr>
            <p:cNvPr id="12" name="Oval 11">
              <a:extLst>
                <a:ext uri="{FF2B5EF4-FFF2-40B4-BE49-F238E27FC236}">
                  <a16:creationId xmlns:a16="http://schemas.microsoft.com/office/drawing/2014/main" id="{6AC37D09-008F-E45F-E866-842E34DAD616}"/>
                </a:ext>
              </a:extLst>
            </p:cNvPr>
            <p:cNvSpPr/>
            <p:nvPr/>
          </p:nvSpPr>
          <p:spPr>
            <a:xfrm>
              <a:off x="6872829" y="3748380"/>
              <a:ext cx="663161" cy="663161"/>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Lightbulb with solid fill">
              <a:extLst>
                <a:ext uri="{FF2B5EF4-FFF2-40B4-BE49-F238E27FC236}">
                  <a16:creationId xmlns:a16="http://schemas.microsoft.com/office/drawing/2014/main" id="{75D70A0C-A192-7E08-6472-E59CF620F0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23838" y="3803716"/>
              <a:ext cx="543690" cy="543690"/>
            </a:xfrm>
            <a:prstGeom prst="rect">
              <a:avLst/>
            </a:prstGeom>
          </p:spPr>
        </p:pic>
      </p:grpSp>
      <p:sp>
        <p:nvSpPr>
          <p:cNvPr id="11" name="Title 1">
            <a:extLst>
              <a:ext uri="{FF2B5EF4-FFF2-40B4-BE49-F238E27FC236}">
                <a16:creationId xmlns:a16="http://schemas.microsoft.com/office/drawing/2014/main" id="{7698F07D-27B1-7678-0EA7-5069E8FB7C77}"/>
              </a:ext>
            </a:extLst>
          </p:cNvPr>
          <p:cNvSpPr txBox="1">
            <a:spLocks/>
          </p:cNvSpPr>
          <p:nvPr/>
        </p:nvSpPr>
        <p:spPr>
          <a:xfrm>
            <a:off x="275371" y="82035"/>
            <a:ext cx="1018142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4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ARE SOME OF THE CHALLENGES THAT FIRST-GENERATION STUDENTS FACE WHEN DECIDING ON HIGHER EDUCATION OPTIONS?</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44017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AC603-72D2-7C36-E6FC-C8EB192AA70E}"/>
              </a:ext>
            </a:extLst>
          </p:cNvPr>
          <p:cNvSpPr/>
          <p:nvPr/>
        </p:nvSpPr>
        <p:spPr>
          <a:xfrm>
            <a:off x="471345" y="1425436"/>
            <a:ext cx="11291505" cy="5110340"/>
          </a:xfrm>
          <a:prstGeom prst="rect">
            <a:avLst/>
          </a:prstGeom>
          <a:solidFill>
            <a:srgbClr val="FAC090">
              <a:alpha val="4352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6" name="Chart 5">
            <a:extLst>
              <a:ext uri="{FF2B5EF4-FFF2-40B4-BE49-F238E27FC236}">
                <a16:creationId xmlns:a16="http://schemas.microsoft.com/office/drawing/2014/main" id="{948FD3B0-C5C0-C2CB-63C0-7204839DBC4E}"/>
              </a:ext>
            </a:extLst>
          </p:cNvPr>
          <p:cNvGraphicFramePr/>
          <p:nvPr>
            <p:extLst>
              <p:ext uri="{D42A27DB-BD31-4B8C-83A1-F6EECF244321}">
                <p14:modId xmlns:p14="http://schemas.microsoft.com/office/powerpoint/2010/main" val="1628486854"/>
              </p:ext>
            </p:extLst>
          </p:nvPr>
        </p:nvGraphicFramePr>
        <p:xfrm>
          <a:off x="552150" y="1757336"/>
          <a:ext cx="7930660" cy="447710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970513D4-7F2C-4034-8B81-FD0E18D098D4}"/>
              </a:ext>
            </a:extLst>
          </p:cNvPr>
          <p:cNvSpPr txBox="1">
            <a:spLocks/>
          </p:cNvSpPr>
          <p:nvPr/>
        </p:nvSpPr>
        <p:spPr>
          <a:xfrm>
            <a:off x="471345" y="846941"/>
            <a:ext cx="10181427" cy="791966"/>
          </a:xfrm>
          <a:prstGeom prst="rect">
            <a:avLst/>
          </a:prstGeom>
        </p:spPr>
        <p:txBody>
          <a:bodyPr>
            <a:normAutofit fontScale="85000" lnSpcReduction="10000"/>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Where to Enroll if Completing a Bachelor’s Degree Only</a:t>
            </a:r>
            <a:endParaRPr lang="en-US" sz="3500" b="0" dirty="0">
              <a:solidFill>
                <a:srgbClr val="0A7AB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CC92F92-E848-39FE-7ED5-D80434410B14}"/>
              </a:ext>
            </a:extLst>
          </p:cNvPr>
          <p:cNvSpPr txBox="1"/>
          <p:nvPr/>
        </p:nvSpPr>
        <p:spPr>
          <a:xfrm>
            <a:off x="8806374" y="1714476"/>
            <a:ext cx="2622375" cy="2031325"/>
          </a:xfrm>
          <a:prstGeom prst="rect">
            <a:avLst/>
          </a:prstGeom>
          <a:noFill/>
        </p:spPr>
        <p:txBody>
          <a:bodyPr wrap="square" lIns="91440" tIns="45720" rIns="91440" bIns="45720" rtlCol="0" anchor="t">
            <a:spAutoFit/>
          </a:bodyPr>
          <a:lstStyle/>
          <a:p>
            <a:pPr algn="ctr"/>
            <a:r>
              <a:rPr lang="en-US" sz="1400" dirty="0">
                <a:solidFill>
                  <a:srgbClr val="28536B"/>
                </a:solidFill>
                <a:latin typeface="Open Sans" panose="020B0606030504020204" pitchFamily="34" charset="0"/>
                <a:ea typeface="Open Sans" panose="020B0606030504020204" pitchFamily="34" charset="0"/>
                <a:cs typeface="Open Sans" panose="020B0606030504020204" pitchFamily="34" charset="0"/>
              </a:rPr>
              <a:t>Participants are more likely to say someone should enroll at a CSU than a UC if they eventually want to go into a field that would allow them to begin working after completing their bachelor’s, such as teaching, business, engineering, or nursing. </a:t>
            </a:r>
          </a:p>
        </p:txBody>
      </p:sp>
      <p:sp>
        <p:nvSpPr>
          <p:cNvPr id="9" name="Rectangle 8">
            <a:extLst>
              <a:ext uri="{FF2B5EF4-FFF2-40B4-BE49-F238E27FC236}">
                <a16:creationId xmlns:a16="http://schemas.microsoft.com/office/drawing/2014/main" id="{2AA165FF-CFDE-45D5-1D53-B7E5913B1722}"/>
              </a:ext>
            </a:extLst>
          </p:cNvPr>
          <p:cNvSpPr/>
          <p:nvPr/>
        </p:nvSpPr>
        <p:spPr>
          <a:xfrm>
            <a:off x="8806374" y="3918974"/>
            <a:ext cx="2622375" cy="2449099"/>
          </a:xfrm>
          <a:prstGeom prst="rect">
            <a:avLst/>
          </a:prstGeom>
          <a:solidFill>
            <a:srgbClr val="28536B">
              <a:alpha val="6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b="0" i="0" kern="12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200" b="0" i="0" kern="1200" dirty="0">
                <a:latin typeface="Open Sans" panose="020B0606030504020204" pitchFamily="34" charset="0"/>
                <a:ea typeface="Open Sans" panose="020B0606030504020204" pitchFamily="34" charset="0"/>
                <a:cs typeface="Open Sans" panose="020B0606030504020204" pitchFamily="34" charset="0"/>
              </a:rPr>
              <a:t>Nearly half the potential students and parents of potential students believe community colleges are where students should enroll if they eventually want to seek their bachelor’s. Communicating the length of time it takes to complete a bachelor’s degree when starting at a community college versus a four-year college could increase enrollment.</a:t>
            </a:r>
          </a:p>
          <a:p>
            <a:pPr algn="ctr"/>
            <a:endParaRPr lang="en-US" sz="1200" dirty="0"/>
          </a:p>
        </p:txBody>
      </p:sp>
      <p:grpSp>
        <p:nvGrpSpPr>
          <p:cNvPr id="5" name="Group 4">
            <a:extLst>
              <a:ext uri="{FF2B5EF4-FFF2-40B4-BE49-F238E27FC236}">
                <a16:creationId xmlns:a16="http://schemas.microsoft.com/office/drawing/2014/main" id="{FE420ECD-658E-6E4B-F13A-54B3D2B1F9F8}"/>
              </a:ext>
            </a:extLst>
          </p:cNvPr>
          <p:cNvGrpSpPr/>
          <p:nvPr/>
        </p:nvGrpSpPr>
        <p:grpSpPr>
          <a:xfrm>
            <a:off x="8347203" y="3498072"/>
            <a:ext cx="663161" cy="663161"/>
            <a:chOff x="6872829" y="3748380"/>
            <a:chExt cx="663161" cy="663161"/>
          </a:xfrm>
        </p:grpSpPr>
        <p:sp>
          <p:nvSpPr>
            <p:cNvPr id="12" name="Oval 11">
              <a:extLst>
                <a:ext uri="{FF2B5EF4-FFF2-40B4-BE49-F238E27FC236}">
                  <a16:creationId xmlns:a16="http://schemas.microsoft.com/office/drawing/2014/main" id="{6AC37D09-008F-E45F-E866-842E34DAD616}"/>
                </a:ext>
              </a:extLst>
            </p:cNvPr>
            <p:cNvSpPr/>
            <p:nvPr/>
          </p:nvSpPr>
          <p:spPr>
            <a:xfrm>
              <a:off x="6872829" y="3748380"/>
              <a:ext cx="663161" cy="663161"/>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Lightbulb with solid fill">
              <a:extLst>
                <a:ext uri="{FF2B5EF4-FFF2-40B4-BE49-F238E27FC236}">
                  <a16:creationId xmlns:a16="http://schemas.microsoft.com/office/drawing/2014/main" id="{75D70A0C-A192-7E08-6472-E59CF620F0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23838" y="3803716"/>
              <a:ext cx="543690" cy="543690"/>
            </a:xfrm>
            <a:prstGeom prst="rect">
              <a:avLst/>
            </a:prstGeom>
          </p:spPr>
        </p:pic>
      </p:grpSp>
      <p:sp>
        <p:nvSpPr>
          <p:cNvPr id="11" name="Title 1">
            <a:extLst>
              <a:ext uri="{FF2B5EF4-FFF2-40B4-BE49-F238E27FC236}">
                <a16:creationId xmlns:a16="http://schemas.microsoft.com/office/drawing/2014/main" id="{F917333A-C59B-32A0-1207-80649B455A83}"/>
              </a:ext>
            </a:extLst>
          </p:cNvPr>
          <p:cNvSpPr txBox="1">
            <a:spLocks/>
          </p:cNvSpPr>
          <p:nvPr/>
        </p:nvSpPr>
        <p:spPr>
          <a:xfrm>
            <a:off x="275371" y="82035"/>
            <a:ext cx="1018142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4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ARE SOME OF THE CHALLENGES THAT FIRST-GENERATION STUDENTS FACE WHEN DECIDING ON HIGHER EDUCATION OPTIONS?</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12970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8D5829-7CC3-E0AC-3ED1-26179413E521}"/>
              </a:ext>
            </a:extLst>
          </p:cNvPr>
          <p:cNvSpPr/>
          <p:nvPr/>
        </p:nvSpPr>
        <p:spPr>
          <a:xfrm>
            <a:off x="292443" y="855419"/>
            <a:ext cx="11495366" cy="5811388"/>
          </a:xfrm>
          <a:prstGeom prst="rect">
            <a:avLst/>
          </a:prstGeom>
          <a:solidFill>
            <a:srgbClr val="EB853A">
              <a:alpha val="85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C2EA8C7-1412-9A4F-0524-4E0CB396108C}"/>
              </a:ext>
            </a:extLst>
          </p:cNvPr>
          <p:cNvSpPr txBox="1"/>
          <p:nvPr/>
        </p:nvSpPr>
        <p:spPr>
          <a:xfrm>
            <a:off x="2413433" y="1743001"/>
            <a:ext cx="7365134" cy="2133260"/>
          </a:xfrm>
          <a:prstGeom prst="rect">
            <a:avLst/>
          </a:prstGeom>
        </p:spPr>
        <p:txBody>
          <a:bodyPr vert="horz" lIns="91440" tIns="45720" rIns="91440" bIns="45720" rtlCol="0" anchor="t">
            <a:normAutofit/>
          </a:bodyPr>
          <a:lstStyle/>
          <a:p>
            <a:pPr algn="ctr">
              <a:spcBef>
                <a:spcPct val="0"/>
              </a:spcBef>
              <a:spcAft>
                <a:spcPts val="600"/>
              </a:spcAft>
            </a:pPr>
            <a:r>
              <a:rPr lang="en-US" sz="6000" b="1" dirty="0">
                <a:solidFill>
                  <a:srgbClr val="056DBE"/>
                </a:solidFill>
                <a:latin typeface="Open Sans" panose="020B0606030504020204" pitchFamily="34" charset="0"/>
                <a:ea typeface="Open Sans" panose="020B0606030504020204" pitchFamily="34" charset="0"/>
                <a:cs typeface="Open Sans" panose="020B0606030504020204" pitchFamily="34" charset="0"/>
              </a:rPr>
              <a:t>Understanding Enrollment</a:t>
            </a:r>
          </a:p>
        </p:txBody>
      </p:sp>
      <p:sp>
        <p:nvSpPr>
          <p:cNvPr id="5" name="Rectangle 4">
            <a:extLst>
              <a:ext uri="{FF2B5EF4-FFF2-40B4-BE49-F238E27FC236}">
                <a16:creationId xmlns:a16="http://schemas.microsoft.com/office/drawing/2014/main" id="{9B90BF5F-D1FA-03C4-0530-3EED3EEC01D9}"/>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D0B3DE27-21A5-35A3-1B7D-88E7B7576F2E}"/>
              </a:ext>
            </a:extLst>
          </p:cNvPr>
          <p:cNvPicPr>
            <a:picLocks noChangeAspect="1"/>
          </p:cNvPicPr>
          <p:nvPr/>
        </p:nvPicPr>
        <p:blipFill>
          <a:blip r:embed="rId3"/>
          <a:stretch>
            <a:fillRect/>
          </a:stretch>
        </p:blipFill>
        <p:spPr>
          <a:xfrm>
            <a:off x="10732169" y="336884"/>
            <a:ext cx="674647" cy="682090"/>
          </a:xfrm>
          <a:prstGeom prst="rect">
            <a:avLst/>
          </a:prstGeom>
        </p:spPr>
      </p:pic>
      <p:sp>
        <p:nvSpPr>
          <p:cNvPr id="9" name="Oval 8">
            <a:extLst>
              <a:ext uri="{FF2B5EF4-FFF2-40B4-BE49-F238E27FC236}">
                <a16:creationId xmlns:a16="http://schemas.microsoft.com/office/drawing/2014/main" id="{F3FD6686-3F15-4F32-C9A3-FD715125EC22}"/>
              </a:ext>
            </a:extLst>
          </p:cNvPr>
          <p:cNvSpPr/>
          <p:nvPr/>
        </p:nvSpPr>
        <p:spPr>
          <a:xfrm>
            <a:off x="5322858" y="4190370"/>
            <a:ext cx="1434535" cy="1434535"/>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Programmer male with solid fill">
            <a:extLst>
              <a:ext uri="{FF2B5EF4-FFF2-40B4-BE49-F238E27FC236}">
                <a16:creationId xmlns:a16="http://schemas.microsoft.com/office/drawing/2014/main" id="{568DDEAC-B5C3-5D83-AEBC-97A5B35408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82925" y="4450437"/>
            <a:ext cx="914400" cy="914400"/>
          </a:xfrm>
          <a:prstGeom prst="rect">
            <a:avLst/>
          </a:prstGeom>
        </p:spPr>
      </p:pic>
      <p:sp>
        <p:nvSpPr>
          <p:cNvPr id="7" name="Title 1">
            <a:extLst>
              <a:ext uri="{FF2B5EF4-FFF2-40B4-BE49-F238E27FC236}">
                <a16:creationId xmlns:a16="http://schemas.microsoft.com/office/drawing/2014/main" id="{BD892495-D149-AC88-682F-ED887386F9E3}"/>
              </a:ext>
            </a:extLst>
          </p:cNvPr>
          <p:cNvSpPr txBox="1">
            <a:spLocks/>
          </p:cNvSpPr>
          <p:nvPr/>
        </p:nvSpPr>
        <p:spPr>
          <a:xfrm>
            <a:off x="275371" y="82035"/>
            <a:ext cx="1018142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4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ARE SOME OF THE CHALLENGES THAT FIRST-GENERATION STUDENTS FACE WHEN DECIDING ON HIGHER EDUCATION OPTIONS?</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40249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AC603-72D2-7C36-E6FC-C8EB192AA70E}"/>
              </a:ext>
            </a:extLst>
          </p:cNvPr>
          <p:cNvSpPr/>
          <p:nvPr/>
        </p:nvSpPr>
        <p:spPr>
          <a:xfrm>
            <a:off x="441439" y="1443242"/>
            <a:ext cx="11291505" cy="5110340"/>
          </a:xfrm>
          <a:prstGeom prst="rect">
            <a:avLst/>
          </a:prstGeom>
          <a:solidFill>
            <a:srgbClr val="C6D9F1">
              <a:alpha val="4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6" name="Chart 5">
            <a:extLst>
              <a:ext uri="{FF2B5EF4-FFF2-40B4-BE49-F238E27FC236}">
                <a16:creationId xmlns:a16="http://schemas.microsoft.com/office/drawing/2014/main" id="{948FD3B0-C5C0-C2CB-63C0-7204839DBC4E}"/>
              </a:ext>
            </a:extLst>
          </p:cNvPr>
          <p:cNvGraphicFramePr/>
          <p:nvPr>
            <p:extLst>
              <p:ext uri="{D42A27DB-BD31-4B8C-83A1-F6EECF244321}">
                <p14:modId xmlns:p14="http://schemas.microsoft.com/office/powerpoint/2010/main" val="3693053318"/>
              </p:ext>
            </p:extLst>
          </p:nvPr>
        </p:nvGraphicFramePr>
        <p:xfrm>
          <a:off x="936586" y="1729748"/>
          <a:ext cx="7930660" cy="447710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970513D4-7F2C-4034-8B81-FD0E18D098D4}"/>
              </a:ext>
            </a:extLst>
          </p:cNvPr>
          <p:cNvSpPr txBox="1">
            <a:spLocks/>
          </p:cNvSpPr>
          <p:nvPr/>
        </p:nvSpPr>
        <p:spPr>
          <a:xfrm>
            <a:off x="281419" y="851289"/>
            <a:ext cx="10181427" cy="791966"/>
          </a:xfrm>
          <a:prstGeom prst="rect">
            <a:avLst/>
          </a:prstGeom>
        </p:spPr>
        <p:txBody>
          <a:bodyPr>
            <a:norm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Why Apply But Not Enroll? </a:t>
            </a:r>
            <a:r>
              <a:rPr lang="en-US" sz="3500" b="0" dirty="0">
                <a:solidFill>
                  <a:srgbClr val="0A7ABF"/>
                </a:solidFill>
                <a:latin typeface="Open Sans" panose="020B0606030504020204" pitchFamily="34" charset="0"/>
                <a:ea typeface="Open Sans" panose="020B0606030504020204" pitchFamily="34" charset="0"/>
                <a:cs typeface="Open Sans" panose="020B0606030504020204" pitchFamily="34" charset="0"/>
              </a:rPr>
              <a:t>Top Reasons</a:t>
            </a:r>
          </a:p>
        </p:txBody>
      </p:sp>
      <p:sp>
        <p:nvSpPr>
          <p:cNvPr id="9" name="Rectangle 8">
            <a:extLst>
              <a:ext uri="{FF2B5EF4-FFF2-40B4-BE49-F238E27FC236}">
                <a16:creationId xmlns:a16="http://schemas.microsoft.com/office/drawing/2014/main" id="{6B4F3F71-188E-6D23-1111-5EE9B8FC9BB3}"/>
              </a:ext>
            </a:extLst>
          </p:cNvPr>
          <p:cNvSpPr/>
          <p:nvPr/>
        </p:nvSpPr>
        <p:spPr>
          <a:xfrm>
            <a:off x="8867246" y="1443241"/>
            <a:ext cx="2865698" cy="5110340"/>
          </a:xfrm>
          <a:prstGeom prst="rect">
            <a:avLst/>
          </a:prstGeom>
          <a:solidFill>
            <a:srgbClr val="28536B">
              <a:alpha val="6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Neue Haas Grotesk Text Pro"/>
              <a:cs typeface="Calibri"/>
            </a:endParaRPr>
          </a:p>
          <a:p>
            <a:pPr algn="ctr"/>
            <a:endParaRPr lang="en-US" dirty="0"/>
          </a:p>
        </p:txBody>
      </p:sp>
      <p:sp>
        <p:nvSpPr>
          <p:cNvPr id="8" name="TextBox 7">
            <a:extLst>
              <a:ext uri="{FF2B5EF4-FFF2-40B4-BE49-F238E27FC236}">
                <a16:creationId xmlns:a16="http://schemas.microsoft.com/office/drawing/2014/main" id="{FCC92F92-E848-39FE-7ED5-D80434410B14}"/>
              </a:ext>
            </a:extLst>
          </p:cNvPr>
          <p:cNvSpPr txBox="1"/>
          <p:nvPr/>
        </p:nvSpPr>
        <p:spPr>
          <a:xfrm>
            <a:off x="9267747" y="2148933"/>
            <a:ext cx="2064696" cy="3970318"/>
          </a:xfrm>
          <a:prstGeom prst="rect">
            <a:avLst/>
          </a:prstGeom>
          <a:noFill/>
        </p:spPr>
        <p:txBody>
          <a:bodyPr wrap="square" lIns="91440" tIns="45720" rIns="91440" bIns="45720" rtlCol="0" anchor="t">
            <a:spAutoFit/>
          </a:bodyPr>
          <a:lstStyle/>
          <a:p>
            <a:pPr algn="ct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Informing potential students and their parents about the impact on their financial aid if they meet all the deadlines and providing deadline information when students enroll (so they are aware for the next year) could increase enrollment. This information would allow for more informed decision-making and decrease indefinite postponements. </a:t>
            </a:r>
          </a:p>
        </p:txBody>
      </p:sp>
      <p:grpSp>
        <p:nvGrpSpPr>
          <p:cNvPr id="12" name="Group 11">
            <a:extLst>
              <a:ext uri="{FF2B5EF4-FFF2-40B4-BE49-F238E27FC236}">
                <a16:creationId xmlns:a16="http://schemas.microsoft.com/office/drawing/2014/main" id="{E7F1BDB8-8BEF-2183-13A4-DF6E5FC4800D}"/>
              </a:ext>
            </a:extLst>
          </p:cNvPr>
          <p:cNvGrpSpPr/>
          <p:nvPr/>
        </p:nvGrpSpPr>
        <p:grpSpPr>
          <a:xfrm>
            <a:off x="8535665" y="1820776"/>
            <a:ext cx="663161" cy="663161"/>
            <a:chOff x="6872829" y="3748380"/>
            <a:chExt cx="663161" cy="663161"/>
          </a:xfrm>
        </p:grpSpPr>
        <p:sp>
          <p:nvSpPr>
            <p:cNvPr id="13" name="Oval 12">
              <a:extLst>
                <a:ext uri="{FF2B5EF4-FFF2-40B4-BE49-F238E27FC236}">
                  <a16:creationId xmlns:a16="http://schemas.microsoft.com/office/drawing/2014/main" id="{18B82C30-CF4C-DB58-1B94-EB503A16A741}"/>
                </a:ext>
              </a:extLst>
            </p:cNvPr>
            <p:cNvSpPr/>
            <p:nvPr/>
          </p:nvSpPr>
          <p:spPr>
            <a:xfrm>
              <a:off x="6872829" y="3748380"/>
              <a:ext cx="663161" cy="663161"/>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Lightbulb with solid fill">
              <a:extLst>
                <a:ext uri="{FF2B5EF4-FFF2-40B4-BE49-F238E27FC236}">
                  <a16:creationId xmlns:a16="http://schemas.microsoft.com/office/drawing/2014/main" id="{C9CA9939-DD96-35A7-174C-9970408D8B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23838" y="3803716"/>
              <a:ext cx="543690" cy="543690"/>
            </a:xfrm>
            <a:prstGeom prst="rect">
              <a:avLst/>
            </a:prstGeom>
          </p:spPr>
        </p:pic>
      </p:grpSp>
      <p:sp>
        <p:nvSpPr>
          <p:cNvPr id="10" name="Title 1">
            <a:extLst>
              <a:ext uri="{FF2B5EF4-FFF2-40B4-BE49-F238E27FC236}">
                <a16:creationId xmlns:a16="http://schemas.microsoft.com/office/drawing/2014/main" id="{AAD3725F-7A01-7586-B404-0147A8C24A21}"/>
              </a:ext>
            </a:extLst>
          </p:cNvPr>
          <p:cNvSpPr txBox="1">
            <a:spLocks/>
          </p:cNvSpPr>
          <p:nvPr/>
        </p:nvSpPr>
        <p:spPr>
          <a:xfrm>
            <a:off x="275371" y="82035"/>
            <a:ext cx="1018142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4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ARE SOME OF THE CHALLENGES THAT FIRST-GENERATION STUDENTS FACE WHEN DECIDING ON HIGHER EDUCATION OPTIONS?</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67233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AC603-72D2-7C36-E6FC-C8EB192AA70E}"/>
              </a:ext>
            </a:extLst>
          </p:cNvPr>
          <p:cNvSpPr/>
          <p:nvPr/>
        </p:nvSpPr>
        <p:spPr>
          <a:xfrm>
            <a:off x="281419" y="1443242"/>
            <a:ext cx="11629162" cy="5110340"/>
          </a:xfrm>
          <a:prstGeom prst="rect">
            <a:avLst/>
          </a:prstGeom>
          <a:solidFill>
            <a:srgbClr val="C6D9F1">
              <a:alpha val="4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6" name="Chart 5">
            <a:extLst>
              <a:ext uri="{FF2B5EF4-FFF2-40B4-BE49-F238E27FC236}">
                <a16:creationId xmlns:a16="http://schemas.microsoft.com/office/drawing/2014/main" id="{948FD3B0-C5C0-C2CB-63C0-7204839DBC4E}"/>
              </a:ext>
            </a:extLst>
          </p:cNvPr>
          <p:cNvGraphicFramePr/>
          <p:nvPr>
            <p:extLst>
              <p:ext uri="{D42A27DB-BD31-4B8C-83A1-F6EECF244321}">
                <p14:modId xmlns:p14="http://schemas.microsoft.com/office/powerpoint/2010/main" val="729985320"/>
              </p:ext>
            </p:extLst>
          </p:nvPr>
        </p:nvGraphicFramePr>
        <p:xfrm>
          <a:off x="429393" y="1820776"/>
          <a:ext cx="7930660" cy="447710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970513D4-7F2C-4034-8B81-FD0E18D098D4}"/>
              </a:ext>
            </a:extLst>
          </p:cNvPr>
          <p:cNvSpPr txBox="1">
            <a:spLocks/>
          </p:cNvSpPr>
          <p:nvPr/>
        </p:nvSpPr>
        <p:spPr>
          <a:xfrm>
            <a:off x="281419" y="851289"/>
            <a:ext cx="10181427" cy="791966"/>
          </a:xfrm>
          <a:prstGeom prst="rect">
            <a:avLst/>
          </a:prstGeom>
        </p:spPr>
        <p:txBody>
          <a:bodyPr>
            <a:norm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Why Apply But Not Enroll? </a:t>
            </a:r>
            <a:endParaRPr lang="en-US" sz="3500" b="0" dirty="0">
              <a:solidFill>
                <a:srgbClr val="0A7AB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6B4F3F71-188E-6D23-1111-5EE9B8FC9BB3}"/>
              </a:ext>
            </a:extLst>
          </p:cNvPr>
          <p:cNvSpPr/>
          <p:nvPr/>
        </p:nvSpPr>
        <p:spPr>
          <a:xfrm>
            <a:off x="8867245" y="3518606"/>
            <a:ext cx="2865698" cy="2420161"/>
          </a:xfrm>
          <a:prstGeom prst="rect">
            <a:avLst/>
          </a:prstGeom>
          <a:solidFill>
            <a:srgbClr val="0A7A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400" dirty="0">
                <a:latin typeface="Open Sans" panose="020B0606030504020204" pitchFamily="34" charset="0"/>
                <a:ea typeface="Open Sans" panose="020B0606030504020204" pitchFamily="34" charset="0"/>
                <a:cs typeface="Open Sans" panose="020B0606030504020204" pitchFamily="34" charset="0"/>
              </a:rPr>
              <a:t>Applying but not enrolling is more common the higher their parent/guardian education. This finding, contrary to what is expected, brings up the question of what role is parental education debt adding to the drop in current enrollment trends?</a:t>
            </a:r>
          </a:p>
          <a:p>
            <a:pPr algn="ctr"/>
            <a:endParaRPr lang="en-US" dirty="0"/>
          </a:p>
        </p:txBody>
      </p:sp>
      <p:sp>
        <p:nvSpPr>
          <p:cNvPr id="5" name="TextBox 4">
            <a:extLst>
              <a:ext uri="{FF2B5EF4-FFF2-40B4-BE49-F238E27FC236}">
                <a16:creationId xmlns:a16="http://schemas.microsoft.com/office/drawing/2014/main" id="{41D985C2-C336-38A9-7322-FD9391904699}"/>
              </a:ext>
            </a:extLst>
          </p:cNvPr>
          <p:cNvSpPr txBox="1"/>
          <p:nvPr/>
        </p:nvSpPr>
        <p:spPr>
          <a:xfrm>
            <a:off x="8962677" y="1938692"/>
            <a:ext cx="2622375" cy="1569660"/>
          </a:xfrm>
          <a:prstGeom prst="rect">
            <a:avLst/>
          </a:prstGeom>
          <a:noFill/>
        </p:spPr>
        <p:txBody>
          <a:bodyPr wrap="square" lIns="91440" tIns="45720" rIns="91440" bIns="45720" rtlCol="0" anchor="t">
            <a:spAutoFit/>
          </a:bodyPr>
          <a:lstStyle/>
          <a:p>
            <a:pPr algn="ctr"/>
            <a:r>
              <a:rPr lang="en-US" sz="1600" dirty="0">
                <a:solidFill>
                  <a:srgbClr val="F55822"/>
                </a:solidFill>
                <a:latin typeface="Open Sans" panose="020B0606030504020204" pitchFamily="34" charset="0"/>
                <a:ea typeface="Open Sans" panose="020B0606030504020204" pitchFamily="34" charset="0"/>
                <a:cs typeface="Open Sans" panose="020B0606030504020204" pitchFamily="34" charset="0"/>
              </a:rPr>
              <a:t>The higher the participant’s parental education, the more likely they (or their child) have applied but not enrolled in college.</a:t>
            </a:r>
          </a:p>
        </p:txBody>
      </p:sp>
      <p:grpSp>
        <p:nvGrpSpPr>
          <p:cNvPr id="11" name="Group 10">
            <a:extLst>
              <a:ext uri="{FF2B5EF4-FFF2-40B4-BE49-F238E27FC236}">
                <a16:creationId xmlns:a16="http://schemas.microsoft.com/office/drawing/2014/main" id="{F6DF9731-0B20-B322-CB81-EFA7F8511AC3}"/>
              </a:ext>
            </a:extLst>
          </p:cNvPr>
          <p:cNvGrpSpPr/>
          <p:nvPr/>
        </p:nvGrpSpPr>
        <p:grpSpPr>
          <a:xfrm>
            <a:off x="8453458" y="3152598"/>
            <a:ext cx="663161" cy="663161"/>
            <a:chOff x="8416287" y="2305979"/>
            <a:chExt cx="663161" cy="663161"/>
          </a:xfrm>
        </p:grpSpPr>
        <p:sp>
          <p:nvSpPr>
            <p:cNvPr id="8" name="Oval 7">
              <a:extLst>
                <a:ext uri="{FF2B5EF4-FFF2-40B4-BE49-F238E27FC236}">
                  <a16:creationId xmlns:a16="http://schemas.microsoft.com/office/drawing/2014/main" id="{DF57C3E1-C32B-54BC-7D99-8EDADDA1D178}"/>
                </a:ext>
              </a:extLst>
            </p:cNvPr>
            <p:cNvSpPr/>
            <p:nvPr/>
          </p:nvSpPr>
          <p:spPr>
            <a:xfrm>
              <a:off x="8416287" y="2305979"/>
              <a:ext cx="663161" cy="663161"/>
            </a:xfrm>
            <a:prstGeom prst="ellipse">
              <a:avLst/>
            </a:prstGeom>
            <a:solidFill>
              <a:srgbClr val="EB85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Clipboard with solid fill">
              <a:extLst>
                <a:ext uri="{FF2B5EF4-FFF2-40B4-BE49-F238E27FC236}">
                  <a16:creationId xmlns:a16="http://schemas.microsoft.com/office/drawing/2014/main" id="{002B9E31-D626-564E-0450-7C2DF3BBDD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19267" y="2378717"/>
              <a:ext cx="457200" cy="457200"/>
            </a:xfrm>
            <a:prstGeom prst="rect">
              <a:avLst/>
            </a:prstGeom>
          </p:spPr>
        </p:pic>
      </p:grpSp>
      <p:sp>
        <p:nvSpPr>
          <p:cNvPr id="13" name="Title 1">
            <a:extLst>
              <a:ext uri="{FF2B5EF4-FFF2-40B4-BE49-F238E27FC236}">
                <a16:creationId xmlns:a16="http://schemas.microsoft.com/office/drawing/2014/main" id="{D32617EF-DB27-C412-B548-C86CB0978FFF}"/>
              </a:ext>
            </a:extLst>
          </p:cNvPr>
          <p:cNvSpPr txBox="1">
            <a:spLocks/>
          </p:cNvSpPr>
          <p:nvPr/>
        </p:nvSpPr>
        <p:spPr>
          <a:xfrm>
            <a:off x="275371" y="82035"/>
            <a:ext cx="1018142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4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ARE SOME OF THE CHALLENGES THAT FIRST-GENERATION STUDENTS FACE WHEN DECIDING ON HIGHER EDUCATION OPTIONS?</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90170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8D5829-7CC3-E0AC-3ED1-26179413E521}"/>
              </a:ext>
            </a:extLst>
          </p:cNvPr>
          <p:cNvSpPr/>
          <p:nvPr/>
        </p:nvSpPr>
        <p:spPr>
          <a:xfrm>
            <a:off x="292443" y="855419"/>
            <a:ext cx="11495366" cy="5811388"/>
          </a:xfrm>
          <a:prstGeom prst="rect">
            <a:avLst/>
          </a:prstGeom>
          <a:solidFill>
            <a:srgbClr val="EB853A">
              <a:alpha val="85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C2EA8C7-1412-9A4F-0524-4E0CB396108C}"/>
              </a:ext>
            </a:extLst>
          </p:cNvPr>
          <p:cNvSpPr txBox="1"/>
          <p:nvPr/>
        </p:nvSpPr>
        <p:spPr>
          <a:xfrm>
            <a:off x="2413433" y="1743001"/>
            <a:ext cx="7365134" cy="2133260"/>
          </a:xfrm>
          <a:prstGeom prst="rect">
            <a:avLst/>
          </a:prstGeom>
        </p:spPr>
        <p:txBody>
          <a:bodyPr vert="horz" lIns="91440" tIns="45720" rIns="91440" bIns="45720" rtlCol="0" anchor="t">
            <a:normAutofit/>
          </a:bodyPr>
          <a:lstStyle/>
          <a:p>
            <a:pPr algn="ctr">
              <a:spcBef>
                <a:spcPct val="0"/>
              </a:spcBef>
              <a:spcAft>
                <a:spcPts val="600"/>
              </a:spcAft>
            </a:pPr>
            <a:r>
              <a:rPr lang="en-US" sz="6000" b="1" dirty="0">
                <a:solidFill>
                  <a:srgbClr val="056DBE"/>
                </a:solidFill>
                <a:latin typeface="Open Sans" panose="020B0606030504020204" pitchFamily="34" charset="0"/>
                <a:ea typeface="Open Sans" panose="020B0606030504020204" pitchFamily="34" charset="0"/>
                <a:cs typeface="Open Sans" panose="020B0606030504020204" pitchFamily="34" charset="0"/>
              </a:rPr>
              <a:t>Awareness of Financial Aid</a:t>
            </a:r>
          </a:p>
        </p:txBody>
      </p:sp>
      <p:sp>
        <p:nvSpPr>
          <p:cNvPr id="5" name="Rectangle 4">
            <a:extLst>
              <a:ext uri="{FF2B5EF4-FFF2-40B4-BE49-F238E27FC236}">
                <a16:creationId xmlns:a16="http://schemas.microsoft.com/office/drawing/2014/main" id="{9B90BF5F-D1FA-03C4-0530-3EED3EEC01D9}"/>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D0B3DE27-21A5-35A3-1B7D-88E7B7576F2E}"/>
              </a:ext>
            </a:extLst>
          </p:cNvPr>
          <p:cNvPicPr>
            <a:picLocks noChangeAspect="1"/>
          </p:cNvPicPr>
          <p:nvPr/>
        </p:nvPicPr>
        <p:blipFill>
          <a:blip r:embed="rId3"/>
          <a:stretch>
            <a:fillRect/>
          </a:stretch>
        </p:blipFill>
        <p:spPr>
          <a:xfrm>
            <a:off x="10732169" y="336884"/>
            <a:ext cx="674647" cy="682090"/>
          </a:xfrm>
          <a:prstGeom prst="rect">
            <a:avLst/>
          </a:prstGeom>
        </p:spPr>
      </p:pic>
      <p:sp>
        <p:nvSpPr>
          <p:cNvPr id="9" name="Oval 8">
            <a:extLst>
              <a:ext uri="{FF2B5EF4-FFF2-40B4-BE49-F238E27FC236}">
                <a16:creationId xmlns:a16="http://schemas.microsoft.com/office/drawing/2014/main" id="{F3FD6686-3F15-4F32-C9A3-FD715125EC22}"/>
              </a:ext>
            </a:extLst>
          </p:cNvPr>
          <p:cNvSpPr/>
          <p:nvPr/>
        </p:nvSpPr>
        <p:spPr>
          <a:xfrm>
            <a:off x="5322858" y="4190370"/>
            <a:ext cx="1434535" cy="1434535"/>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Piggy Bank with solid fill">
            <a:extLst>
              <a:ext uri="{FF2B5EF4-FFF2-40B4-BE49-F238E27FC236}">
                <a16:creationId xmlns:a16="http://schemas.microsoft.com/office/drawing/2014/main" id="{1BB8F0BF-1092-4FB7-BEF8-01CCDE2289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8800" y="4450437"/>
            <a:ext cx="914400" cy="914400"/>
          </a:xfrm>
          <a:prstGeom prst="rect">
            <a:avLst/>
          </a:prstGeom>
        </p:spPr>
      </p:pic>
      <p:sp>
        <p:nvSpPr>
          <p:cNvPr id="7" name="Title 1">
            <a:extLst>
              <a:ext uri="{FF2B5EF4-FFF2-40B4-BE49-F238E27FC236}">
                <a16:creationId xmlns:a16="http://schemas.microsoft.com/office/drawing/2014/main" id="{4630072D-8F35-01C6-F88E-4527F33A2DE0}"/>
              </a:ext>
            </a:extLst>
          </p:cNvPr>
          <p:cNvSpPr txBox="1">
            <a:spLocks/>
          </p:cNvSpPr>
          <p:nvPr/>
        </p:nvSpPr>
        <p:spPr>
          <a:xfrm>
            <a:off x="275371" y="82035"/>
            <a:ext cx="1018142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4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ARE SOME OF THE CHALLENGES THAT FIRST-GENERATION STUDENTS FACE WHEN DECIDING ON HIGHER EDUCATION OPTIONS?</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81643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AC603-72D2-7C36-E6FC-C8EB192AA70E}"/>
              </a:ext>
            </a:extLst>
          </p:cNvPr>
          <p:cNvSpPr/>
          <p:nvPr/>
        </p:nvSpPr>
        <p:spPr>
          <a:xfrm>
            <a:off x="471345" y="1425436"/>
            <a:ext cx="11291505" cy="5110340"/>
          </a:xfrm>
          <a:prstGeom prst="rect">
            <a:avLst/>
          </a:prstGeom>
          <a:solidFill>
            <a:srgbClr val="EB853A">
              <a:alpha val="85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6" name="Chart 5">
            <a:extLst>
              <a:ext uri="{FF2B5EF4-FFF2-40B4-BE49-F238E27FC236}">
                <a16:creationId xmlns:a16="http://schemas.microsoft.com/office/drawing/2014/main" id="{948FD3B0-C5C0-C2CB-63C0-7204839DBC4E}"/>
              </a:ext>
            </a:extLst>
          </p:cNvPr>
          <p:cNvGraphicFramePr/>
          <p:nvPr>
            <p:extLst>
              <p:ext uri="{D42A27DB-BD31-4B8C-83A1-F6EECF244321}">
                <p14:modId xmlns:p14="http://schemas.microsoft.com/office/powerpoint/2010/main" val="2984652736"/>
              </p:ext>
            </p:extLst>
          </p:nvPr>
        </p:nvGraphicFramePr>
        <p:xfrm>
          <a:off x="1072662" y="1729749"/>
          <a:ext cx="7930660" cy="447710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970513D4-7F2C-4034-8B81-FD0E18D098D4}"/>
              </a:ext>
            </a:extLst>
          </p:cNvPr>
          <p:cNvSpPr txBox="1">
            <a:spLocks/>
          </p:cNvSpPr>
          <p:nvPr/>
        </p:nvSpPr>
        <p:spPr>
          <a:xfrm>
            <a:off x="281419" y="851289"/>
            <a:ext cx="10181427" cy="791966"/>
          </a:xfrm>
          <a:prstGeom prst="rect">
            <a:avLst/>
          </a:prstGeom>
        </p:spPr>
        <p:txBody>
          <a:bodyPr>
            <a:normAutofit fontScale="85000" lnSpcReduction="10000"/>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500" dirty="0">
                <a:solidFill>
                  <a:srgbClr val="0A7ABF"/>
                </a:solidFill>
                <a:latin typeface="Open Sans" panose="020B0606030504020204" pitchFamily="34" charset="0"/>
                <a:ea typeface="Open Sans" panose="020B0606030504020204" pitchFamily="34" charset="0"/>
                <a:cs typeface="Open Sans" panose="020B0606030504020204" pitchFamily="34" charset="0"/>
              </a:rPr>
              <a:t>Awareness of Low-Income Eligibility for Free Tuition</a:t>
            </a:r>
          </a:p>
        </p:txBody>
      </p:sp>
      <p:sp>
        <p:nvSpPr>
          <p:cNvPr id="8" name="TextBox 7">
            <a:extLst>
              <a:ext uri="{FF2B5EF4-FFF2-40B4-BE49-F238E27FC236}">
                <a16:creationId xmlns:a16="http://schemas.microsoft.com/office/drawing/2014/main" id="{FCC92F92-E848-39FE-7ED5-D80434410B14}"/>
              </a:ext>
            </a:extLst>
          </p:cNvPr>
          <p:cNvSpPr txBox="1"/>
          <p:nvPr/>
        </p:nvSpPr>
        <p:spPr>
          <a:xfrm>
            <a:off x="7945374" y="2217402"/>
            <a:ext cx="2786795" cy="3785652"/>
          </a:xfrm>
          <a:prstGeom prst="rect">
            <a:avLst/>
          </a:prstGeom>
          <a:noFill/>
        </p:spPr>
        <p:txBody>
          <a:bodyPr wrap="square" lIns="91440" tIns="45720" rIns="91440" bIns="45720" rtlCol="0" anchor="t">
            <a:spAutoFit/>
          </a:bodyPr>
          <a:lstStyle/>
          <a:p>
            <a:pPr algn="r"/>
            <a:r>
              <a:rPr lang="en-US" sz="2400" dirty="0">
                <a:solidFill>
                  <a:srgbClr val="F55822"/>
                </a:solidFill>
                <a:latin typeface="Open Sans" panose="020B0606030504020204" pitchFamily="34" charset="0"/>
                <a:ea typeface="Open Sans" panose="020B0606030504020204" pitchFamily="34" charset="0"/>
                <a:cs typeface="Open Sans" panose="020B0606030504020204" pitchFamily="34" charset="0"/>
              </a:rPr>
              <a:t>Nearly half of the participants are not aware that households whose income is below $20,000 would likely get free tuition at any public college or university.</a:t>
            </a:r>
          </a:p>
        </p:txBody>
      </p:sp>
      <p:sp>
        <p:nvSpPr>
          <p:cNvPr id="9" name="Title 1">
            <a:extLst>
              <a:ext uri="{FF2B5EF4-FFF2-40B4-BE49-F238E27FC236}">
                <a16:creationId xmlns:a16="http://schemas.microsoft.com/office/drawing/2014/main" id="{67710304-D0F1-A1C9-C9CD-6012B930D70B}"/>
              </a:ext>
            </a:extLst>
          </p:cNvPr>
          <p:cNvSpPr txBox="1">
            <a:spLocks/>
          </p:cNvSpPr>
          <p:nvPr/>
        </p:nvSpPr>
        <p:spPr>
          <a:xfrm>
            <a:off x="275371" y="82035"/>
            <a:ext cx="1018142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4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ARE SOME OF THE CHALLENGES THAT FIRST-GENERATION STUDENTS FACE WHEN DECIDING ON HIGHER EDUCATION OPTIONS?</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45475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8D5829-7CC3-E0AC-3ED1-26179413E521}"/>
              </a:ext>
            </a:extLst>
          </p:cNvPr>
          <p:cNvSpPr/>
          <p:nvPr/>
        </p:nvSpPr>
        <p:spPr>
          <a:xfrm>
            <a:off x="292443" y="855419"/>
            <a:ext cx="11495366" cy="5811388"/>
          </a:xfrm>
          <a:prstGeom prst="rect">
            <a:avLst/>
          </a:prstGeom>
          <a:solidFill>
            <a:srgbClr val="EB853A">
              <a:alpha val="85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C2EA8C7-1412-9A4F-0524-4E0CB396108C}"/>
              </a:ext>
            </a:extLst>
          </p:cNvPr>
          <p:cNvSpPr txBox="1"/>
          <p:nvPr/>
        </p:nvSpPr>
        <p:spPr>
          <a:xfrm>
            <a:off x="2413433" y="1743001"/>
            <a:ext cx="7365134" cy="2133260"/>
          </a:xfrm>
          <a:prstGeom prst="rect">
            <a:avLst/>
          </a:prstGeom>
        </p:spPr>
        <p:txBody>
          <a:bodyPr vert="horz" lIns="91440" tIns="45720" rIns="91440" bIns="45720" rtlCol="0" anchor="t">
            <a:normAutofit/>
          </a:bodyPr>
          <a:lstStyle/>
          <a:p>
            <a:pPr algn="ctr">
              <a:spcBef>
                <a:spcPct val="0"/>
              </a:spcBef>
              <a:spcAft>
                <a:spcPts val="600"/>
              </a:spcAft>
            </a:pPr>
            <a:r>
              <a:rPr lang="en-US" sz="6000" b="1" dirty="0">
                <a:solidFill>
                  <a:srgbClr val="056DBE"/>
                </a:solidFill>
                <a:latin typeface="Open Sans" panose="020B0606030504020204" pitchFamily="34" charset="0"/>
                <a:ea typeface="Open Sans" panose="020B0606030504020204" pitchFamily="34" charset="0"/>
                <a:cs typeface="Open Sans" panose="020B0606030504020204" pitchFamily="34" charset="0"/>
              </a:rPr>
              <a:t>Affinity Groups</a:t>
            </a:r>
          </a:p>
        </p:txBody>
      </p:sp>
      <p:sp>
        <p:nvSpPr>
          <p:cNvPr id="5" name="Rectangle 4">
            <a:extLst>
              <a:ext uri="{FF2B5EF4-FFF2-40B4-BE49-F238E27FC236}">
                <a16:creationId xmlns:a16="http://schemas.microsoft.com/office/drawing/2014/main" id="{9B90BF5F-D1FA-03C4-0530-3EED3EEC01D9}"/>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D0B3DE27-21A5-35A3-1B7D-88E7B7576F2E}"/>
              </a:ext>
            </a:extLst>
          </p:cNvPr>
          <p:cNvPicPr>
            <a:picLocks noChangeAspect="1"/>
          </p:cNvPicPr>
          <p:nvPr/>
        </p:nvPicPr>
        <p:blipFill>
          <a:blip r:embed="rId3"/>
          <a:stretch>
            <a:fillRect/>
          </a:stretch>
        </p:blipFill>
        <p:spPr>
          <a:xfrm>
            <a:off x="10732169" y="336884"/>
            <a:ext cx="674647" cy="682090"/>
          </a:xfrm>
          <a:prstGeom prst="rect">
            <a:avLst/>
          </a:prstGeom>
        </p:spPr>
      </p:pic>
      <p:sp>
        <p:nvSpPr>
          <p:cNvPr id="9" name="Oval 8">
            <a:extLst>
              <a:ext uri="{FF2B5EF4-FFF2-40B4-BE49-F238E27FC236}">
                <a16:creationId xmlns:a16="http://schemas.microsoft.com/office/drawing/2014/main" id="{F3FD6686-3F15-4F32-C9A3-FD715125EC22}"/>
              </a:ext>
            </a:extLst>
          </p:cNvPr>
          <p:cNvSpPr/>
          <p:nvPr/>
        </p:nvSpPr>
        <p:spPr>
          <a:xfrm>
            <a:off x="5322858" y="4190370"/>
            <a:ext cx="1434535" cy="1434535"/>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Polaroid Pictures with solid fill">
            <a:extLst>
              <a:ext uri="{FF2B5EF4-FFF2-40B4-BE49-F238E27FC236}">
                <a16:creationId xmlns:a16="http://schemas.microsoft.com/office/drawing/2014/main" id="{2C8E2D13-28E2-8F85-06D1-251632525B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82925" y="4450437"/>
            <a:ext cx="914400" cy="914400"/>
          </a:xfrm>
          <a:prstGeom prst="rect">
            <a:avLst/>
          </a:prstGeom>
        </p:spPr>
      </p:pic>
      <p:sp>
        <p:nvSpPr>
          <p:cNvPr id="4" name="Title 1">
            <a:extLst>
              <a:ext uri="{FF2B5EF4-FFF2-40B4-BE49-F238E27FC236}">
                <a16:creationId xmlns:a16="http://schemas.microsoft.com/office/drawing/2014/main" id="{5C866FDB-F049-9AF9-060D-EAE88A186F14}"/>
              </a:ext>
            </a:extLst>
          </p:cNvPr>
          <p:cNvSpPr txBox="1">
            <a:spLocks/>
          </p:cNvSpPr>
          <p:nvPr/>
        </p:nvSpPr>
        <p:spPr>
          <a:xfrm>
            <a:off x="275371" y="82035"/>
            <a:ext cx="1018142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4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ARE SOME OF THE CHALLENGES THAT FIRST-GENERATION STUDENTS FACE WHEN DECIDING ON HIGHER EDUCATION OPTIONS?</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98503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AC603-72D2-7C36-E6FC-C8EB192AA70E}"/>
              </a:ext>
            </a:extLst>
          </p:cNvPr>
          <p:cNvSpPr/>
          <p:nvPr/>
        </p:nvSpPr>
        <p:spPr>
          <a:xfrm>
            <a:off x="471345" y="1425436"/>
            <a:ext cx="11291505" cy="5110340"/>
          </a:xfrm>
          <a:prstGeom prst="rect">
            <a:avLst/>
          </a:prstGeom>
          <a:solidFill>
            <a:srgbClr val="D9B989">
              <a:alpha val="431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6" name="Chart 5">
            <a:extLst>
              <a:ext uri="{FF2B5EF4-FFF2-40B4-BE49-F238E27FC236}">
                <a16:creationId xmlns:a16="http://schemas.microsoft.com/office/drawing/2014/main" id="{948FD3B0-C5C0-C2CB-63C0-7204839DBC4E}"/>
              </a:ext>
            </a:extLst>
          </p:cNvPr>
          <p:cNvGraphicFramePr/>
          <p:nvPr>
            <p:extLst>
              <p:ext uri="{D42A27DB-BD31-4B8C-83A1-F6EECF244321}">
                <p14:modId xmlns:p14="http://schemas.microsoft.com/office/powerpoint/2010/main" val="332993892"/>
              </p:ext>
            </p:extLst>
          </p:nvPr>
        </p:nvGraphicFramePr>
        <p:xfrm>
          <a:off x="552150" y="1757336"/>
          <a:ext cx="7930660" cy="447710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970513D4-7F2C-4034-8B81-FD0E18D098D4}"/>
              </a:ext>
            </a:extLst>
          </p:cNvPr>
          <p:cNvSpPr txBox="1">
            <a:spLocks/>
          </p:cNvSpPr>
          <p:nvPr/>
        </p:nvSpPr>
        <p:spPr>
          <a:xfrm>
            <a:off x="471345" y="799420"/>
            <a:ext cx="10181427" cy="791966"/>
          </a:xfrm>
          <a:prstGeom prst="rect">
            <a:avLst/>
          </a:prstGeom>
        </p:spPr>
        <p:txBody>
          <a:bodyPr>
            <a:norm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Affinity Groups</a:t>
            </a:r>
            <a:endParaRPr lang="en-US" sz="3500" b="0" dirty="0">
              <a:solidFill>
                <a:srgbClr val="0A7AB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2AA165FF-CFDE-45D5-1D53-B7E5913B1722}"/>
              </a:ext>
            </a:extLst>
          </p:cNvPr>
          <p:cNvSpPr/>
          <p:nvPr/>
        </p:nvSpPr>
        <p:spPr>
          <a:xfrm>
            <a:off x="8747868" y="1888760"/>
            <a:ext cx="2622375" cy="4345677"/>
          </a:xfrm>
          <a:prstGeom prst="rect">
            <a:avLst/>
          </a:prstGeom>
          <a:solidFill>
            <a:srgbClr val="0A7A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0" i="0" kern="1200" dirty="0">
                <a:latin typeface="Open Sans" panose="020B0606030504020204" pitchFamily="34" charset="0"/>
                <a:ea typeface="Open Sans" panose="020B0606030504020204" pitchFamily="34" charset="0"/>
                <a:cs typeface="Open Sans" panose="020B0606030504020204" pitchFamily="34" charset="0"/>
              </a:rPr>
              <a:t>Affinity group interest aligns significantly with a participant’s Hispanic ethnicity and racial self-identification. The presence of support specific to Black/African American students also translated positively for other racial and ethnic minorities which could mean that these potential students see this as a sign of a positive on-campus culture.</a:t>
            </a:r>
            <a:endParaRPr lang="en-US" sz="1600" dirty="0"/>
          </a:p>
        </p:txBody>
      </p:sp>
      <p:grpSp>
        <p:nvGrpSpPr>
          <p:cNvPr id="14" name="Group 13">
            <a:extLst>
              <a:ext uri="{FF2B5EF4-FFF2-40B4-BE49-F238E27FC236}">
                <a16:creationId xmlns:a16="http://schemas.microsoft.com/office/drawing/2014/main" id="{588C79D8-25C9-EF70-1BA2-F3923C5DCEB8}"/>
              </a:ext>
            </a:extLst>
          </p:cNvPr>
          <p:cNvGrpSpPr/>
          <p:nvPr/>
        </p:nvGrpSpPr>
        <p:grpSpPr>
          <a:xfrm>
            <a:off x="8151229" y="1587421"/>
            <a:ext cx="663161" cy="663161"/>
            <a:chOff x="8416287" y="2305979"/>
            <a:chExt cx="663161" cy="663161"/>
          </a:xfrm>
        </p:grpSpPr>
        <p:sp>
          <p:nvSpPr>
            <p:cNvPr id="10" name="Oval 9">
              <a:extLst>
                <a:ext uri="{FF2B5EF4-FFF2-40B4-BE49-F238E27FC236}">
                  <a16:creationId xmlns:a16="http://schemas.microsoft.com/office/drawing/2014/main" id="{7D874BDA-21EB-ACA9-4691-445B7EF0D7A7}"/>
                </a:ext>
              </a:extLst>
            </p:cNvPr>
            <p:cNvSpPr/>
            <p:nvPr/>
          </p:nvSpPr>
          <p:spPr>
            <a:xfrm>
              <a:off x="8416287" y="2305979"/>
              <a:ext cx="663161" cy="663161"/>
            </a:xfrm>
            <a:prstGeom prst="ellipse">
              <a:avLst/>
            </a:prstGeom>
            <a:solidFill>
              <a:srgbClr val="EB85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Clipboard with solid fill">
              <a:extLst>
                <a:ext uri="{FF2B5EF4-FFF2-40B4-BE49-F238E27FC236}">
                  <a16:creationId xmlns:a16="http://schemas.microsoft.com/office/drawing/2014/main" id="{D81DCE1E-A517-B0CB-119A-D751B1AAE4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19267" y="2378717"/>
              <a:ext cx="457200" cy="457200"/>
            </a:xfrm>
            <a:prstGeom prst="rect">
              <a:avLst/>
            </a:prstGeom>
          </p:spPr>
        </p:pic>
      </p:grpSp>
      <p:sp>
        <p:nvSpPr>
          <p:cNvPr id="8" name="Title 1">
            <a:extLst>
              <a:ext uri="{FF2B5EF4-FFF2-40B4-BE49-F238E27FC236}">
                <a16:creationId xmlns:a16="http://schemas.microsoft.com/office/drawing/2014/main" id="{644FF2E6-1921-DA53-0B64-15FCE8FF83C9}"/>
              </a:ext>
            </a:extLst>
          </p:cNvPr>
          <p:cNvSpPr txBox="1">
            <a:spLocks/>
          </p:cNvSpPr>
          <p:nvPr/>
        </p:nvSpPr>
        <p:spPr>
          <a:xfrm>
            <a:off x="275371" y="82035"/>
            <a:ext cx="1018142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4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ARE SOME OF THE CHALLENGES THAT FIRST-GENERATION STUDENTS FACE WHEN DECIDING ON HIGHER EDUCATION OPTIONS?</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01353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8D5829-7CC3-E0AC-3ED1-26179413E521}"/>
              </a:ext>
            </a:extLst>
          </p:cNvPr>
          <p:cNvSpPr/>
          <p:nvPr/>
        </p:nvSpPr>
        <p:spPr>
          <a:xfrm>
            <a:off x="292443" y="855419"/>
            <a:ext cx="11495366" cy="5811388"/>
          </a:xfrm>
          <a:prstGeom prst="rect">
            <a:avLst/>
          </a:prstGeom>
          <a:solidFill>
            <a:srgbClr val="EB853A">
              <a:alpha val="85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C2EA8C7-1412-9A4F-0524-4E0CB396108C}"/>
              </a:ext>
            </a:extLst>
          </p:cNvPr>
          <p:cNvSpPr txBox="1"/>
          <p:nvPr/>
        </p:nvSpPr>
        <p:spPr>
          <a:xfrm>
            <a:off x="2413433" y="1743001"/>
            <a:ext cx="7365134" cy="2133260"/>
          </a:xfrm>
          <a:prstGeom prst="rect">
            <a:avLst/>
          </a:prstGeom>
        </p:spPr>
        <p:txBody>
          <a:bodyPr vert="horz" lIns="91440" tIns="45720" rIns="91440" bIns="45720" rtlCol="0" anchor="t">
            <a:noAutofit/>
          </a:bodyPr>
          <a:lstStyle/>
          <a:p>
            <a:pPr algn="ctr">
              <a:spcBef>
                <a:spcPct val="0"/>
              </a:spcBef>
              <a:spcAft>
                <a:spcPts val="600"/>
              </a:spcAft>
            </a:pPr>
            <a:r>
              <a:rPr lang="en-US" sz="4800" b="1" dirty="0">
                <a:solidFill>
                  <a:srgbClr val="056DBE"/>
                </a:solidFill>
                <a:latin typeface="Open Sans" panose="020B0606030504020204" pitchFamily="34" charset="0"/>
                <a:ea typeface="Open Sans" panose="020B0606030504020204" pitchFamily="34" charset="0"/>
                <a:cs typeface="Open Sans" panose="020B0606030504020204" pitchFamily="34" charset="0"/>
              </a:rPr>
              <a:t>Just to recap</a:t>
            </a:r>
            <a:r>
              <a:rPr lang="en-US" sz="4800" b="1">
                <a:solidFill>
                  <a:srgbClr val="056DBE"/>
                </a:solidFill>
                <a:latin typeface="Open Sans" panose="020B0606030504020204" pitchFamily="34" charset="0"/>
                <a:ea typeface="Open Sans" panose="020B0606030504020204" pitchFamily="34" charset="0"/>
                <a:cs typeface="Open Sans" panose="020B0606030504020204" pitchFamily="34" charset="0"/>
              </a:rPr>
              <a:t>: What </a:t>
            </a:r>
            <a:r>
              <a:rPr lang="en-US" sz="4800" b="1" dirty="0">
                <a:solidFill>
                  <a:srgbClr val="056DBE"/>
                </a:solidFill>
                <a:latin typeface="Open Sans" panose="020B0606030504020204" pitchFamily="34" charset="0"/>
                <a:ea typeface="Open Sans" panose="020B0606030504020204" pitchFamily="34" charset="0"/>
                <a:cs typeface="Open Sans" panose="020B0606030504020204" pitchFamily="34" charset="0"/>
              </a:rPr>
              <a:t>influences their decisions?</a:t>
            </a:r>
          </a:p>
        </p:txBody>
      </p:sp>
      <p:sp>
        <p:nvSpPr>
          <p:cNvPr id="5" name="Rectangle 4">
            <a:extLst>
              <a:ext uri="{FF2B5EF4-FFF2-40B4-BE49-F238E27FC236}">
                <a16:creationId xmlns:a16="http://schemas.microsoft.com/office/drawing/2014/main" id="{9B90BF5F-D1FA-03C4-0530-3EED3EEC01D9}"/>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D0B3DE27-21A5-35A3-1B7D-88E7B7576F2E}"/>
              </a:ext>
            </a:extLst>
          </p:cNvPr>
          <p:cNvPicPr>
            <a:picLocks noChangeAspect="1"/>
          </p:cNvPicPr>
          <p:nvPr/>
        </p:nvPicPr>
        <p:blipFill>
          <a:blip r:embed="rId3"/>
          <a:stretch>
            <a:fillRect/>
          </a:stretch>
        </p:blipFill>
        <p:spPr>
          <a:xfrm>
            <a:off x="10732169" y="336884"/>
            <a:ext cx="674647" cy="682090"/>
          </a:xfrm>
          <a:prstGeom prst="rect">
            <a:avLst/>
          </a:prstGeom>
        </p:spPr>
      </p:pic>
      <p:sp>
        <p:nvSpPr>
          <p:cNvPr id="9" name="Oval 8">
            <a:extLst>
              <a:ext uri="{FF2B5EF4-FFF2-40B4-BE49-F238E27FC236}">
                <a16:creationId xmlns:a16="http://schemas.microsoft.com/office/drawing/2014/main" id="{F3FD6686-3F15-4F32-C9A3-FD715125EC22}"/>
              </a:ext>
            </a:extLst>
          </p:cNvPr>
          <p:cNvSpPr/>
          <p:nvPr/>
        </p:nvSpPr>
        <p:spPr>
          <a:xfrm>
            <a:off x="5322858" y="4190370"/>
            <a:ext cx="1434535" cy="1434535"/>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Decision chart with solid fill">
            <a:extLst>
              <a:ext uri="{FF2B5EF4-FFF2-40B4-BE49-F238E27FC236}">
                <a16:creationId xmlns:a16="http://schemas.microsoft.com/office/drawing/2014/main" id="{8A83394F-C235-F81D-75E1-D3737CFB23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82925" y="4357134"/>
            <a:ext cx="914400" cy="914400"/>
          </a:xfrm>
          <a:prstGeom prst="rect">
            <a:avLst/>
          </a:prstGeom>
        </p:spPr>
      </p:pic>
      <p:sp>
        <p:nvSpPr>
          <p:cNvPr id="4" name="Title 1">
            <a:extLst>
              <a:ext uri="{FF2B5EF4-FFF2-40B4-BE49-F238E27FC236}">
                <a16:creationId xmlns:a16="http://schemas.microsoft.com/office/drawing/2014/main" id="{35691EEB-CBAF-E8C2-010C-06FDEA603A6E}"/>
              </a:ext>
            </a:extLst>
          </p:cNvPr>
          <p:cNvSpPr txBox="1">
            <a:spLocks/>
          </p:cNvSpPr>
          <p:nvPr/>
        </p:nvSpPr>
        <p:spPr>
          <a:xfrm>
            <a:off x="275371" y="82035"/>
            <a:ext cx="1018142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4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ARE SOME OF THE CHALLENGES THAT FIRST-GENERATION STUDENTS FACE WHEN DECIDING ON HIGHER EDUCATION OPTIONS?</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14234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71AFCAC-19C1-CE88-726E-DB4BEA8456DC}"/>
              </a:ext>
            </a:extLst>
          </p:cNvPr>
          <p:cNvSpPr/>
          <p:nvPr/>
        </p:nvSpPr>
        <p:spPr>
          <a:xfrm>
            <a:off x="471345" y="1436414"/>
            <a:ext cx="11291505" cy="5099362"/>
          </a:xfrm>
          <a:prstGeom prst="rect">
            <a:avLst/>
          </a:prstGeom>
          <a:solidFill>
            <a:srgbClr val="28536B">
              <a:alpha val="85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378000-BB50-4FA9-3C93-2D979828BFE1}"/>
              </a:ext>
            </a:extLst>
          </p:cNvPr>
          <p:cNvSpPr>
            <a:spLocks noGrp="1"/>
          </p:cNvSpPr>
          <p:nvPr>
            <p:ph type="title" idx="4294967295"/>
          </p:nvPr>
        </p:nvSpPr>
        <p:spPr>
          <a:xfrm>
            <a:off x="429148" y="782365"/>
            <a:ext cx="7334250" cy="1270000"/>
          </a:xfrm>
        </p:spPr>
        <p:txBody>
          <a:bodyPr>
            <a:normAutofit/>
          </a:body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METHODOLOGICAL OVERVIEW</a:t>
            </a:r>
          </a:p>
        </p:txBody>
      </p:sp>
      <p:sp>
        <p:nvSpPr>
          <p:cNvPr id="3" name="Text Placeholder 2">
            <a:extLst>
              <a:ext uri="{FF2B5EF4-FFF2-40B4-BE49-F238E27FC236}">
                <a16:creationId xmlns:a16="http://schemas.microsoft.com/office/drawing/2014/main" id="{20B687BB-BE1B-00C6-723C-48E739AB3CB7}"/>
              </a:ext>
            </a:extLst>
          </p:cNvPr>
          <p:cNvSpPr>
            <a:spLocks noGrp="1"/>
          </p:cNvSpPr>
          <p:nvPr>
            <p:ph type="body" idx="4294967295"/>
          </p:nvPr>
        </p:nvSpPr>
        <p:spPr>
          <a:xfrm>
            <a:off x="1242913" y="1609051"/>
            <a:ext cx="3078350" cy="823913"/>
          </a:xfrm>
        </p:spPr>
        <p:txBody>
          <a:bodyPr>
            <a:normAutofit/>
          </a:bodyPr>
          <a:lstStyle/>
          <a:p>
            <a:pPr marL="0" indent="0">
              <a:buNone/>
            </a:pPr>
            <a:r>
              <a:rPr lang="en-US" b="1">
                <a:solidFill>
                  <a:srgbClr val="08B2E3"/>
                </a:solidFill>
                <a:latin typeface="Open Sans" panose="020B0606030504020204" pitchFamily="34" charset="0"/>
                <a:ea typeface="Open Sans" panose="020B0606030504020204" pitchFamily="34" charset="0"/>
                <a:cs typeface="Open Sans" panose="020B0606030504020204" pitchFamily="34" charset="0"/>
              </a:rPr>
              <a:t>Quantitative Study</a:t>
            </a:r>
          </a:p>
        </p:txBody>
      </p:sp>
      <p:sp>
        <p:nvSpPr>
          <p:cNvPr id="4" name="Content Placeholder 3">
            <a:extLst>
              <a:ext uri="{FF2B5EF4-FFF2-40B4-BE49-F238E27FC236}">
                <a16:creationId xmlns:a16="http://schemas.microsoft.com/office/drawing/2014/main" id="{1FA050BB-F264-1752-ACF0-605266196180}"/>
              </a:ext>
            </a:extLst>
          </p:cNvPr>
          <p:cNvSpPr>
            <a:spLocks noGrp="1"/>
          </p:cNvSpPr>
          <p:nvPr>
            <p:ph sz="half" idx="4294967295"/>
          </p:nvPr>
        </p:nvSpPr>
        <p:spPr>
          <a:xfrm>
            <a:off x="1591514" y="2027289"/>
            <a:ext cx="2729749" cy="437272"/>
          </a:xfrm>
        </p:spPr>
        <p:txBody>
          <a:bodyPr>
            <a:normAutofit/>
          </a:bodyPr>
          <a:lstStyle/>
          <a:p>
            <a:pPr marL="0" indent="0" algn="r">
              <a:buNone/>
            </a:pPr>
            <a:r>
              <a:rPr lang="en-US" sz="1600">
                <a:solidFill>
                  <a:srgbClr val="F1582D"/>
                </a:solidFill>
                <a:latin typeface="Open Sans" panose="020B0606030504020204" pitchFamily="34" charset="0"/>
                <a:ea typeface="Open Sans" panose="020B0606030504020204" pitchFamily="34" charset="0"/>
                <a:cs typeface="Open Sans" panose="020B0606030504020204" pitchFamily="34" charset="0"/>
              </a:rPr>
              <a:t>May 19-31, 2023</a:t>
            </a:r>
          </a:p>
          <a:p>
            <a:pPr marL="0" indent="0">
              <a:buNone/>
            </a:pPr>
            <a:endParaRPr lang="en-US" sz="1600">
              <a:solidFill>
                <a:srgbClr val="F1582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 Placeholder 4">
            <a:extLst>
              <a:ext uri="{FF2B5EF4-FFF2-40B4-BE49-F238E27FC236}">
                <a16:creationId xmlns:a16="http://schemas.microsoft.com/office/drawing/2014/main" id="{D1BF9907-9499-5779-F959-7F154C017FF5}"/>
              </a:ext>
            </a:extLst>
          </p:cNvPr>
          <p:cNvSpPr>
            <a:spLocks noGrp="1"/>
          </p:cNvSpPr>
          <p:nvPr>
            <p:ph type="body" sz="quarter" idx="4294967295"/>
          </p:nvPr>
        </p:nvSpPr>
        <p:spPr>
          <a:xfrm>
            <a:off x="6377157" y="1591842"/>
            <a:ext cx="5238750" cy="524005"/>
          </a:xfrm>
        </p:spPr>
        <p:txBody>
          <a:bodyPr>
            <a:normAutofit fontScale="92500"/>
          </a:bodyPr>
          <a:lstStyle/>
          <a:p>
            <a:pPr marL="0" indent="0">
              <a:buNone/>
            </a:pPr>
            <a:r>
              <a:rPr lang="en-US" sz="2600" b="1">
                <a:solidFill>
                  <a:srgbClr val="08B2E3"/>
                </a:solidFill>
                <a:latin typeface="Open Sans" panose="020B0606030504020204" pitchFamily="34" charset="0"/>
                <a:ea typeface="Open Sans" panose="020B0606030504020204" pitchFamily="34" charset="0"/>
                <a:cs typeface="Open Sans" panose="020B0606030504020204" pitchFamily="34" charset="0"/>
              </a:rPr>
              <a:t>Multimodal</a:t>
            </a:r>
            <a:r>
              <a:rPr lang="en-US" sz="2800" b="1">
                <a:solidFill>
                  <a:srgbClr val="08B2E3"/>
                </a:solidFill>
                <a:latin typeface="Open Sans" panose="020B0606030504020204" pitchFamily="34" charset="0"/>
                <a:ea typeface="Open Sans" panose="020B0606030504020204" pitchFamily="34" charset="0"/>
                <a:cs typeface="Open Sans" panose="020B0606030504020204" pitchFamily="34" charset="0"/>
              </a:rPr>
              <a:t> Cognitive Method</a:t>
            </a:r>
          </a:p>
        </p:txBody>
      </p:sp>
      <p:sp>
        <p:nvSpPr>
          <p:cNvPr id="6" name="Content Placeholder 5">
            <a:extLst>
              <a:ext uri="{FF2B5EF4-FFF2-40B4-BE49-F238E27FC236}">
                <a16:creationId xmlns:a16="http://schemas.microsoft.com/office/drawing/2014/main" id="{339CBBA3-7C92-6863-5609-231FB49CC517}"/>
              </a:ext>
            </a:extLst>
          </p:cNvPr>
          <p:cNvSpPr>
            <a:spLocks noGrp="1"/>
          </p:cNvSpPr>
          <p:nvPr>
            <p:ph sz="quarter" idx="4294967295"/>
          </p:nvPr>
        </p:nvSpPr>
        <p:spPr>
          <a:xfrm>
            <a:off x="8754593" y="2027289"/>
            <a:ext cx="2615711" cy="495786"/>
          </a:xfrm>
        </p:spPr>
        <p:txBody>
          <a:bodyPr>
            <a:noAutofit/>
          </a:bodyPr>
          <a:lstStyle/>
          <a:p>
            <a:pPr marL="0" indent="0" algn="r">
              <a:buNone/>
            </a:pPr>
            <a:r>
              <a:rPr lang="en-US" sz="1600">
                <a:solidFill>
                  <a:srgbClr val="F1582D"/>
                </a:solidFill>
                <a:latin typeface="Open Sans" panose="020B0606030504020204" pitchFamily="34" charset="0"/>
                <a:ea typeface="Open Sans" panose="020B0606030504020204" pitchFamily="34" charset="0"/>
                <a:cs typeface="Open Sans" panose="020B0606030504020204" pitchFamily="34" charset="0"/>
              </a:rPr>
              <a:t>June 13-15, 2023</a:t>
            </a:r>
          </a:p>
        </p:txBody>
      </p:sp>
      <p:sp>
        <p:nvSpPr>
          <p:cNvPr id="7" name="Rectangle 6">
            <a:extLst>
              <a:ext uri="{FF2B5EF4-FFF2-40B4-BE49-F238E27FC236}">
                <a16:creationId xmlns:a16="http://schemas.microsoft.com/office/drawing/2014/main" id="{74D58083-D746-10C7-A79B-3BE58A82BF14}"/>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logo&#10;&#10;Description automatically generated">
            <a:extLst>
              <a:ext uri="{FF2B5EF4-FFF2-40B4-BE49-F238E27FC236}">
                <a16:creationId xmlns:a16="http://schemas.microsoft.com/office/drawing/2014/main" id="{98249440-1515-61CC-28B3-08F360CACF75}"/>
              </a:ext>
            </a:extLst>
          </p:cNvPr>
          <p:cNvPicPr>
            <a:picLocks noChangeAspect="1"/>
          </p:cNvPicPr>
          <p:nvPr/>
        </p:nvPicPr>
        <p:blipFill>
          <a:blip r:embed="rId3"/>
          <a:stretch>
            <a:fillRect/>
          </a:stretch>
        </p:blipFill>
        <p:spPr>
          <a:xfrm>
            <a:off x="10732169" y="336884"/>
            <a:ext cx="674647" cy="682090"/>
          </a:xfrm>
          <a:prstGeom prst="rect">
            <a:avLst/>
          </a:prstGeom>
        </p:spPr>
      </p:pic>
      <p:sp>
        <p:nvSpPr>
          <p:cNvPr id="9" name="Content Placeholder 3">
            <a:extLst>
              <a:ext uri="{FF2B5EF4-FFF2-40B4-BE49-F238E27FC236}">
                <a16:creationId xmlns:a16="http://schemas.microsoft.com/office/drawing/2014/main" id="{D6CA81F8-610E-B925-F711-42ADE5FC08EB}"/>
              </a:ext>
            </a:extLst>
          </p:cNvPr>
          <p:cNvSpPr txBox="1">
            <a:spLocks/>
          </p:cNvSpPr>
          <p:nvPr/>
        </p:nvSpPr>
        <p:spPr>
          <a:xfrm>
            <a:off x="937819" y="3135237"/>
            <a:ext cx="1629057" cy="97466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28536B"/>
                </a:solidFill>
                <a:latin typeface="Open Sans" panose="020B0606030504020204" pitchFamily="34" charset="0"/>
                <a:ea typeface="Open Sans" panose="020B0606030504020204" pitchFamily="34" charset="0"/>
                <a:cs typeface="Open Sans" panose="020B0606030504020204" pitchFamily="34" charset="0"/>
              </a:rPr>
              <a:t>Potential students and parents </a:t>
            </a:r>
          </a:p>
          <a:p>
            <a:pPr marL="0" indent="0" algn="ctr">
              <a:buNone/>
            </a:pPr>
            <a:endParaRPr lang="en-US" sz="1800">
              <a:solidFill>
                <a:srgbClr val="28536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Content Placeholder 3">
            <a:extLst>
              <a:ext uri="{FF2B5EF4-FFF2-40B4-BE49-F238E27FC236}">
                <a16:creationId xmlns:a16="http://schemas.microsoft.com/office/drawing/2014/main" id="{D044F278-EC5A-7248-B6E1-AFBFE234056E}"/>
              </a:ext>
            </a:extLst>
          </p:cNvPr>
          <p:cNvSpPr txBox="1">
            <a:spLocks/>
          </p:cNvSpPr>
          <p:nvPr/>
        </p:nvSpPr>
        <p:spPr>
          <a:xfrm>
            <a:off x="1115385" y="2847867"/>
            <a:ext cx="1273927" cy="49578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solidFill>
                  <a:srgbClr val="F1582D"/>
                </a:solidFill>
                <a:latin typeface="Open Sans" panose="020B0606030504020204" pitchFamily="34" charset="0"/>
                <a:ea typeface="Open Sans" panose="020B0606030504020204" pitchFamily="34" charset="0"/>
                <a:cs typeface="Open Sans" panose="020B0606030504020204" pitchFamily="34" charset="0"/>
              </a:rPr>
              <a:t>740</a:t>
            </a:r>
          </a:p>
          <a:p>
            <a:pPr marL="0" indent="0" algn="ctr">
              <a:buNone/>
            </a:pPr>
            <a:endParaRPr lang="en-US" sz="2000">
              <a:solidFill>
                <a:srgbClr val="F1582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Content Placeholder 3">
            <a:extLst>
              <a:ext uri="{FF2B5EF4-FFF2-40B4-BE49-F238E27FC236}">
                <a16:creationId xmlns:a16="http://schemas.microsoft.com/office/drawing/2014/main" id="{5872B543-BBEA-2E44-44E7-D8773CDE8435}"/>
              </a:ext>
            </a:extLst>
          </p:cNvPr>
          <p:cNvSpPr txBox="1">
            <a:spLocks/>
          </p:cNvSpPr>
          <p:nvPr/>
        </p:nvSpPr>
        <p:spPr>
          <a:xfrm>
            <a:off x="2879335" y="5020253"/>
            <a:ext cx="1839962" cy="58963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28536B"/>
                </a:solidFill>
                <a:latin typeface="Open Sans" panose="020B0606030504020204" pitchFamily="34" charset="0"/>
                <a:ea typeface="Open Sans" panose="020B0606030504020204" pitchFamily="34" charset="0"/>
                <a:cs typeface="Open Sans" panose="020B0606030504020204" pitchFamily="34" charset="0"/>
              </a:rPr>
              <a:t>online survey</a:t>
            </a:r>
          </a:p>
          <a:p>
            <a:pPr algn="ctr"/>
            <a:endParaRPr lang="en-US" sz="1800">
              <a:solidFill>
                <a:srgbClr val="28536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Content Placeholder 3">
            <a:extLst>
              <a:ext uri="{FF2B5EF4-FFF2-40B4-BE49-F238E27FC236}">
                <a16:creationId xmlns:a16="http://schemas.microsoft.com/office/drawing/2014/main" id="{BA2E775A-1E12-8A9A-421C-0B5CD0EC2E61}"/>
              </a:ext>
            </a:extLst>
          </p:cNvPr>
          <p:cNvSpPr txBox="1">
            <a:spLocks/>
          </p:cNvSpPr>
          <p:nvPr/>
        </p:nvSpPr>
        <p:spPr>
          <a:xfrm>
            <a:off x="2796723" y="4747709"/>
            <a:ext cx="1839962" cy="49578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solidFill>
                  <a:srgbClr val="F1582D"/>
                </a:solidFill>
                <a:latin typeface="Open Sans" panose="020B0606030504020204" pitchFamily="34" charset="0"/>
                <a:ea typeface="Open Sans" panose="020B0606030504020204" pitchFamily="34" charset="0"/>
                <a:cs typeface="Open Sans" panose="020B0606030504020204" pitchFamily="34" charset="0"/>
              </a:rPr>
              <a:t>10-minute</a:t>
            </a:r>
          </a:p>
          <a:p>
            <a:pPr algn="ctr"/>
            <a:endParaRPr lang="en-US" sz="2000" b="1">
              <a:solidFill>
                <a:srgbClr val="F1582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Content Placeholder 5">
            <a:extLst>
              <a:ext uri="{FF2B5EF4-FFF2-40B4-BE49-F238E27FC236}">
                <a16:creationId xmlns:a16="http://schemas.microsoft.com/office/drawing/2014/main" id="{51265D0B-0573-F58E-4C20-133B27B5AEED}"/>
              </a:ext>
            </a:extLst>
          </p:cNvPr>
          <p:cNvSpPr txBox="1">
            <a:spLocks/>
          </p:cNvSpPr>
          <p:nvPr/>
        </p:nvSpPr>
        <p:spPr>
          <a:xfrm>
            <a:off x="9608417" y="3995343"/>
            <a:ext cx="1902285" cy="87371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28536B"/>
                </a:solidFill>
                <a:latin typeface="Open Sans" panose="020B0606030504020204" pitchFamily="34" charset="0"/>
                <a:ea typeface="Open Sans" panose="020B0606030504020204" pitchFamily="34" charset="0"/>
                <a:cs typeface="Open Sans" panose="020B0606030504020204" pitchFamily="34" charset="0"/>
              </a:rPr>
              <a:t>confidential online study</a:t>
            </a:r>
          </a:p>
        </p:txBody>
      </p:sp>
      <p:sp>
        <p:nvSpPr>
          <p:cNvPr id="17" name="Content Placeholder 5">
            <a:extLst>
              <a:ext uri="{FF2B5EF4-FFF2-40B4-BE49-F238E27FC236}">
                <a16:creationId xmlns:a16="http://schemas.microsoft.com/office/drawing/2014/main" id="{3DC77562-1F00-446D-F2C4-AA76CD564366}"/>
              </a:ext>
            </a:extLst>
          </p:cNvPr>
          <p:cNvSpPr txBox="1">
            <a:spLocks/>
          </p:cNvSpPr>
          <p:nvPr/>
        </p:nvSpPr>
        <p:spPr>
          <a:xfrm>
            <a:off x="8049155" y="4813181"/>
            <a:ext cx="1902285" cy="87371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solidFill>
                  <a:srgbClr val="F1582D"/>
                </a:solidFill>
                <a:latin typeface="Open Sans" panose="020B0606030504020204" pitchFamily="34" charset="0"/>
                <a:ea typeface="Open Sans" panose="020B0606030504020204" pitchFamily="34" charset="0"/>
                <a:cs typeface="Open Sans" panose="020B0606030504020204" pitchFamily="34" charset="0"/>
              </a:rPr>
              <a:t>Daily 45-60 minutes</a:t>
            </a:r>
          </a:p>
        </p:txBody>
      </p:sp>
      <p:grpSp>
        <p:nvGrpSpPr>
          <p:cNvPr id="21" name="Group 20">
            <a:extLst>
              <a:ext uri="{FF2B5EF4-FFF2-40B4-BE49-F238E27FC236}">
                <a16:creationId xmlns:a16="http://schemas.microsoft.com/office/drawing/2014/main" id="{AA5AAC07-F598-6A24-3FC6-C570AB9544E7}"/>
              </a:ext>
            </a:extLst>
          </p:cNvPr>
          <p:cNvGrpSpPr/>
          <p:nvPr/>
        </p:nvGrpSpPr>
        <p:grpSpPr>
          <a:xfrm>
            <a:off x="6479410" y="2562021"/>
            <a:ext cx="1697540" cy="1281942"/>
            <a:chOff x="5104355" y="3057336"/>
            <a:chExt cx="1697540" cy="1281942"/>
          </a:xfrm>
        </p:grpSpPr>
        <p:sp>
          <p:nvSpPr>
            <p:cNvPr id="15" name="Content Placeholder 5">
              <a:extLst>
                <a:ext uri="{FF2B5EF4-FFF2-40B4-BE49-F238E27FC236}">
                  <a16:creationId xmlns:a16="http://schemas.microsoft.com/office/drawing/2014/main" id="{86F6CC30-A057-9095-DE89-6148B41295E9}"/>
                </a:ext>
              </a:extLst>
            </p:cNvPr>
            <p:cNvSpPr txBox="1">
              <a:spLocks/>
            </p:cNvSpPr>
            <p:nvPr/>
          </p:nvSpPr>
          <p:spPr>
            <a:xfrm>
              <a:off x="5104355" y="3356464"/>
              <a:ext cx="1697540" cy="982814"/>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28536B"/>
                  </a:solidFill>
                  <a:latin typeface="Open Sans" panose="020B0606030504020204" pitchFamily="34" charset="0"/>
                  <a:ea typeface="Open Sans" panose="020B0606030504020204" pitchFamily="34" charset="0"/>
                  <a:cs typeface="Open Sans" panose="020B0606030504020204" pitchFamily="34" charset="0"/>
                </a:rPr>
                <a:t>potential students and parents</a:t>
              </a:r>
            </a:p>
          </p:txBody>
        </p:sp>
        <p:sp>
          <p:nvSpPr>
            <p:cNvPr id="18" name="Content Placeholder 5">
              <a:extLst>
                <a:ext uri="{FF2B5EF4-FFF2-40B4-BE49-F238E27FC236}">
                  <a16:creationId xmlns:a16="http://schemas.microsoft.com/office/drawing/2014/main" id="{E737AC2D-3B97-93C0-16C7-F3B02B6A1827}"/>
                </a:ext>
              </a:extLst>
            </p:cNvPr>
            <p:cNvSpPr txBox="1">
              <a:spLocks/>
            </p:cNvSpPr>
            <p:nvPr/>
          </p:nvSpPr>
          <p:spPr>
            <a:xfrm>
              <a:off x="5598588" y="3057336"/>
              <a:ext cx="709074" cy="52541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solidFill>
                    <a:srgbClr val="F1582D"/>
                  </a:solidFill>
                  <a:latin typeface="Open Sans" panose="020B0606030504020204" pitchFamily="34" charset="0"/>
                  <a:ea typeface="Open Sans" panose="020B0606030504020204" pitchFamily="34" charset="0"/>
                  <a:cs typeface="Open Sans" panose="020B0606030504020204" pitchFamily="34" charset="0"/>
                </a:rPr>
                <a:t>30</a:t>
              </a:r>
            </a:p>
          </p:txBody>
        </p:sp>
      </p:grpSp>
      <p:sp>
        <p:nvSpPr>
          <p:cNvPr id="19" name="Content Placeholder 5">
            <a:extLst>
              <a:ext uri="{FF2B5EF4-FFF2-40B4-BE49-F238E27FC236}">
                <a16:creationId xmlns:a16="http://schemas.microsoft.com/office/drawing/2014/main" id="{C3A25A77-4688-9DAB-2019-98608B49BCCB}"/>
              </a:ext>
            </a:extLst>
          </p:cNvPr>
          <p:cNvSpPr txBox="1">
            <a:spLocks/>
          </p:cNvSpPr>
          <p:nvPr/>
        </p:nvSpPr>
        <p:spPr>
          <a:xfrm>
            <a:off x="9839815" y="3600395"/>
            <a:ext cx="1439487" cy="47508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solidFill>
                  <a:srgbClr val="F1582D"/>
                </a:solidFill>
                <a:latin typeface="Open Sans" panose="020B0606030504020204" pitchFamily="34" charset="0"/>
                <a:ea typeface="Open Sans" panose="020B0606030504020204" pitchFamily="34" charset="0"/>
                <a:cs typeface="Open Sans" panose="020B0606030504020204" pitchFamily="34" charset="0"/>
              </a:rPr>
              <a:t>3-day</a:t>
            </a:r>
          </a:p>
        </p:txBody>
      </p:sp>
      <p:sp>
        <p:nvSpPr>
          <p:cNvPr id="20" name="Content Placeholder 5">
            <a:extLst>
              <a:ext uri="{FF2B5EF4-FFF2-40B4-BE49-F238E27FC236}">
                <a16:creationId xmlns:a16="http://schemas.microsoft.com/office/drawing/2014/main" id="{64B2FDEE-7C26-9046-7646-4EDD9B098D20}"/>
              </a:ext>
            </a:extLst>
          </p:cNvPr>
          <p:cNvSpPr txBox="1">
            <a:spLocks/>
          </p:cNvSpPr>
          <p:nvPr/>
        </p:nvSpPr>
        <p:spPr>
          <a:xfrm>
            <a:off x="7576785" y="5439749"/>
            <a:ext cx="2839495" cy="74365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28536B"/>
                </a:solidFill>
                <a:latin typeface="Open Sans" panose="020B0606030504020204" pitchFamily="34" charset="0"/>
                <a:ea typeface="Open Sans" panose="020B0606030504020204" pitchFamily="34" charset="0"/>
                <a:cs typeface="Open Sans" panose="020B0606030504020204" pitchFamily="34" charset="0"/>
              </a:rPr>
              <a:t>of activities yielding 4,000-5,000 minutes of data interactions</a:t>
            </a:r>
          </a:p>
        </p:txBody>
      </p:sp>
      <p:sp>
        <p:nvSpPr>
          <p:cNvPr id="22" name="Oval 21">
            <a:extLst>
              <a:ext uri="{FF2B5EF4-FFF2-40B4-BE49-F238E27FC236}">
                <a16:creationId xmlns:a16="http://schemas.microsoft.com/office/drawing/2014/main" id="{1B8EA8E5-187A-B948-7F55-457B6B23D150}"/>
              </a:ext>
            </a:extLst>
          </p:cNvPr>
          <p:cNvSpPr/>
          <p:nvPr/>
        </p:nvSpPr>
        <p:spPr>
          <a:xfrm>
            <a:off x="2620712" y="2741732"/>
            <a:ext cx="1441928" cy="1441928"/>
          </a:xfrm>
          <a:prstGeom prst="ellipse">
            <a:avLst/>
          </a:prstGeom>
          <a:solidFill>
            <a:srgbClr val="EB853A">
              <a:alpha val="3764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0C87890-ABBE-66E7-56D6-FEB2CC52B9E1}"/>
              </a:ext>
            </a:extLst>
          </p:cNvPr>
          <p:cNvSpPr/>
          <p:nvPr/>
        </p:nvSpPr>
        <p:spPr>
          <a:xfrm>
            <a:off x="1408341" y="4566966"/>
            <a:ext cx="1212371" cy="1212371"/>
          </a:xfrm>
          <a:prstGeom prst="ellipse">
            <a:avLst/>
          </a:prstGeom>
          <a:solidFill>
            <a:srgbClr val="EB853A">
              <a:alpha val="3764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BBD61DB-1540-4F63-DEF9-1042AA56A510}"/>
              </a:ext>
            </a:extLst>
          </p:cNvPr>
          <p:cNvSpPr/>
          <p:nvPr/>
        </p:nvSpPr>
        <p:spPr>
          <a:xfrm>
            <a:off x="6568828" y="3870668"/>
            <a:ext cx="1444400" cy="1444400"/>
          </a:xfrm>
          <a:prstGeom prst="ellipse">
            <a:avLst/>
          </a:prstGeom>
          <a:solidFill>
            <a:srgbClr val="F1582D">
              <a:alpha val="2078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750A066-7A0A-CFBB-1790-5B03126C5B4D}"/>
              </a:ext>
            </a:extLst>
          </p:cNvPr>
          <p:cNvSpPr/>
          <p:nvPr/>
        </p:nvSpPr>
        <p:spPr>
          <a:xfrm>
            <a:off x="10101398" y="2588947"/>
            <a:ext cx="916319" cy="916319"/>
          </a:xfrm>
          <a:prstGeom prst="ellipse">
            <a:avLst/>
          </a:prstGeom>
          <a:solidFill>
            <a:srgbClr val="F1582D">
              <a:alpha val="2235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0805D92-A7FF-475B-7FF3-83223D3838B3}"/>
              </a:ext>
            </a:extLst>
          </p:cNvPr>
          <p:cNvSpPr/>
          <p:nvPr/>
        </p:nvSpPr>
        <p:spPr>
          <a:xfrm>
            <a:off x="10101397" y="4963307"/>
            <a:ext cx="916319" cy="916319"/>
          </a:xfrm>
          <a:prstGeom prst="ellipse">
            <a:avLst/>
          </a:prstGeom>
          <a:solidFill>
            <a:srgbClr val="F1582D">
              <a:alpha val="2156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descr="Woman with baby with solid fill">
            <a:extLst>
              <a:ext uri="{FF2B5EF4-FFF2-40B4-BE49-F238E27FC236}">
                <a16:creationId xmlns:a16="http://schemas.microsoft.com/office/drawing/2014/main" id="{F1DD1760-9EED-8482-4014-E5AB810C4B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64428" y="3004311"/>
            <a:ext cx="914400" cy="914400"/>
          </a:xfrm>
          <a:prstGeom prst="rect">
            <a:avLst/>
          </a:prstGeom>
        </p:spPr>
      </p:pic>
      <p:pic>
        <p:nvPicPr>
          <p:cNvPr id="32" name="Graphic 31" descr="Children with solid fill">
            <a:extLst>
              <a:ext uri="{FF2B5EF4-FFF2-40B4-BE49-F238E27FC236}">
                <a16:creationId xmlns:a16="http://schemas.microsoft.com/office/drawing/2014/main" id="{187C4CEB-0341-65C3-5BBE-55D4492DF41D}"/>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48510"/>
          <a:stretch/>
        </p:blipFill>
        <p:spPr>
          <a:xfrm>
            <a:off x="7418663" y="4029236"/>
            <a:ext cx="563577" cy="1094529"/>
          </a:xfrm>
          <a:prstGeom prst="rect">
            <a:avLst/>
          </a:prstGeom>
        </p:spPr>
      </p:pic>
      <p:pic>
        <p:nvPicPr>
          <p:cNvPr id="34" name="Graphic 33" descr="Online Network with solid fill">
            <a:extLst>
              <a:ext uri="{FF2B5EF4-FFF2-40B4-BE49-F238E27FC236}">
                <a16:creationId xmlns:a16="http://schemas.microsoft.com/office/drawing/2014/main" id="{3B5FFB8E-739D-ADC2-9544-AA1F344ACD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79275" y="4469905"/>
            <a:ext cx="914400" cy="914400"/>
          </a:xfrm>
          <a:prstGeom prst="rect">
            <a:avLst/>
          </a:prstGeom>
        </p:spPr>
      </p:pic>
      <p:pic>
        <p:nvPicPr>
          <p:cNvPr id="36" name="Graphic 35" descr="Family with girl with solid fill">
            <a:extLst>
              <a:ext uri="{FF2B5EF4-FFF2-40B4-BE49-F238E27FC236}">
                <a16:creationId xmlns:a16="http://schemas.microsoft.com/office/drawing/2014/main" id="{FCA9DAFC-F5B1-CD4C-61B8-60B4538B869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68828" y="3786225"/>
            <a:ext cx="914400" cy="914400"/>
          </a:xfrm>
          <a:prstGeom prst="rect">
            <a:avLst/>
          </a:prstGeom>
        </p:spPr>
      </p:pic>
      <p:pic>
        <p:nvPicPr>
          <p:cNvPr id="37" name="Graphic 36" descr="Children with solid fill">
            <a:extLst>
              <a:ext uri="{FF2B5EF4-FFF2-40B4-BE49-F238E27FC236}">
                <a16:creationId xmlns:a16="http://schemas.microsoft.com/office/drawing/2014/main" id="{AD10CA43-BF6D-C541-9E7D-910F350CF29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215149" y="2983501"/>
            <a:ext cx="1257358" cy="1257358"/>
          </a:xfrm>
          <a:prstGeom prst="rect">
            <a:avLst/>
          </a:prstGeom>
        </p:spPr>
      </p:pic>
      <p:pic>
        <p:nvPicPr>
          <p:cNvPr id="38" name="Graphic 37" descr="Online Network with solid fill">
            <a:extLst>
              <a:ext uri="{FF2B5EF4-FFF2-40B4-BE49-F238E27FC236}">
                <a16:creationId xmlns:a16="http://schemas.microsoft.com/office/drawing/2014/main" id="{1C862161-7651-3AAE-B7C0-02CA7F6F5D7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338211" y="2493818"/>
            <a:ext cx="914400" cy="914400"/>
          </a:xfrm>
          <a:prstGeom prst="rect">
            <a:avLst/>
          </a:prstGeom>
        </p:spPr>
      </p:pic>
      <p:pic>
        <p:nvPicPr>
          <p:cNvPr id="40" name="Graphic 39" descr="Clipboard with solid fill">
            <a:extLst>
              <a:ext uri="{FF2B5EF4-FFF2-40B4-BE49-F238E27FC236}">
                <a16:creationId xmlns:a16="http://schemas.microsoft.com/office/drawing/2014/main" id="{52B1A500-9EBE-F327-3549-2C0A606B8C5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247965" y="5117114"/>
            <a:ext cx="914400" cy="914400"/>
          </a:xfrm>
          <a:prstGeom prst="rect">
            <a:avLst/>
          </a:prstGeom>
        </p:spPr>
      </p:pic>
      <p:cxnSp>
        <p:nvCxnSpPr>
          <p:cNvPr id="41" name="Straight Connector 40">
            <a:extLst>
              <a:ext uri="{FF2B5EF4-FFF2-40B4-BE49-F238E27FC236}">
                <a16:creationId xmlns:a16="http://schemas.microsoft.com/office/drawing/2014/main" id="{79C298EC-533A-4EC3-76BC-271122EEADE2}"/>
              </a:ext>
            </a:extLst>
          </p:cNvPr>
          <p:cNvCxnSpPr>
            <a:cxnSpLocks/>
          </p:cNvCxnSpPr>
          <p:nvPr/>
        </p:nvCxnSpPr>
        <p:spPr>
          <a:xfrm>
            <a:off x="5737559" y="2493818"/>
            <a:ext cx="0" cy="380697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72416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8DC622-6A0D-EA6E-9F69-21005B203903}"/>
              </a:ext>
            </a:extLst>
          </p:cNvPr>
          <p:cNvSpPr>
            <a:spLocks noGrp="1"/>
          </p:cNvSpPr>
          <p:nvPr>
            <p:ph idx="4294967295"/>
          </p:nvPr>
        </p:nvSpPr>
        <p:spPr>
          <a:xfrm>
            <a:off x="748145" y="1125837"/>
            <a:ext cx="10695709" cy="782572"/>
          </a:xfrm>
        </p:spPr>
        <p:txBody>
          <a:bodyPr vert="horz" lIns="91440" tIns="45720" rIns="91440" bIns="45720" rtlCol="0" anchor="t">
            <a:normAutofit/>
          </a:bodyPr>
          <a:lstStyle/>
          <a:p>
            <a:pPr marL="0" indent="0">
              <a:buNone/>
            </a:pPr>
            <a:r>
              <a:rPr lang="en-US" sz="3200">
                <a:solidFill>
                  <a:srgbClr val="0A7ABF"/>
                </a:solidFill>
                <a:latin typeface="Open Sans" panose="020B0606030504020204" pitchFamily="34" charset="0"/>
                <a:ea typeface="Open Sans" panose="020B0606030504020204" pitchFamily="34" charset="0"/>
                <a:cs typeface="Open Sans" panose="020B0606030504020204" pitchFamily="34" charset="0"/>
              </a:rPr>
              <a:t>Higher education decisions are based on:</a:t>
            </a:r>
            <a:r>
              <a:rPr lang="en-US" sz="3200">
                <a:latin typeface="Open Sans" panose="020B0606030504020204" pitchFamily="34" charset="0"/>
                <a:ea typeface="Open Sans" panose="020B0606030504020204" pitchFamily="34" charset="0"/>
                <a:cs typeface="Open Sans" panose="020B0606030504020204" pitchFamily="34" charset="0"/>
              </a:rPr>
              <a:t> </a:t>
            </a:r>
          </a:p>
          <a:p>
            <a:pPr marL="0" indent="0">
              <a:buNone/>
            </a:pPr>
            <a:endParaRPr lang="en-US" sz="3200">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E48F06CC-7CAB-5530-77DA-04E99CB1050A}"/>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D0663A84-A171-7947-D761-A74CA865A32F}"/>
              </a:ext>
            </a:extLst>
          </p:cNvPr>
          <p:cNvPicPr>
            <a:picLocks noChangeAspect="1"/>
          </p:cNvPicPr>
          <p:nvPr/>
        </p:nvPicPr>
        <p:blipFill>
          <a:blip r:embed="rId3"/>
          <a:stretch>
            <a:fillRect/>
          </a:stretch>
        </p:blipFill>
        <p:spPr>
          <a:xfrm>
            <a:off x="10732169" y="336884"/>
            <a:ext cx="674647" cy="682090"/>
          </a:xfrm>
          <a:prstGeom prst="rect">
            <a:avLst/>
          </a:prstGeom>
        </p:spPr>
      </p:pic>
      <p:sp>
        <p:nvSpPr>
          <p:cNvPr id="5" name="Rectangle 4">
            <a:extLst>
              <a:ext uri="{FF2B5EF4-FFF2-40B4-BE49-F238E27FC236}">
                <a16:creationId xmlns:a16="http://schemas.microsoft.com/office/drawing/2014/main" id="{3B2C7F72-FFF3-831C-6EC4-60DEE3571785}"/>
              </a:ext>
            </a:extLst>
          </p:cNvPr>
          <p:cNvSpPr/>
          <p:nvPr/>
        </p:nvSpPr>
        <p:spPr>
          <a:xfrm>
            <a:off x="1623058" y="5058846"/>
            <a:ext cx="9406289" cy="1015795"/>
          </a:xfrm>
          <a:prstGeom prst="rect">
            <a:avLst/>
          </a:prstGeom>
          <a:solidFill>
            <a:srgbClr val="EB85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5BD77E3C-DBB1-D3F9-0641-64D42B1163DD}"/>
              </a:ext>
            </a:extLst>
          </p:cNvPr>
          <p:cNvSpPr/>
          <p:nvPr/>
        </p:nvSpPr>
        <p:spPr>
          <a:xfrm>
            <a:off x="1623058" y="3598556"/>
            <a:ext cx="9406289" cy="1040109"/>
          </a:xfrm>
          <a:prstGeom prst="rect">
            <a:avLst/>
          </a:prstGeom>
          <a:solidFill>
            <a:srgbClr val="2853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FE039C74-5DAF-96E0-5EBB-DB934422D391}"/>
              </a:ext>
            </a:extLst>
          </p:cNvPr>
          <p:cNvSpPr/>
          <p:nvPr/>
        </p:nvSpPr>
        <p:spPr>
          <a:xfrm>
            <a:off x="1623058" y="2138266"/>
            <a:ext cx="9406289" cy="1040109"/>
          </a:xfrm>
          <a:prstGeom prst="rect">
            <a:avLst/>
          </a:prstGeom>
          <a:solidFill>
            <a:srgbClr val="FAC0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sz="2400"/>
          </a:p>
        </p:txBody>
      </p:sp>
      <p:sp>
        <p:nvSpPr>
          <p:cNvPr id="8" name="Oval 7">
            <a:extLst>
              <a:ext uri="{FF2B5EF4-FFF2-40B4-BE49-F238E27FC236}">
                <a16:creationId xmlns:a16="http://schemas.microsoft.com/office/drawing/2014/main" id="{BA98E9F3-3D26-1DFF-CA25-3DF0644CA138}"/>
              </a:ext>
            </a:extLst>
          </p:cNvPr>
          <p:cNvSpPr/>
          <p:nvPr/>
        </p:nvSpPr>
        <p:spPr>
          <a:xfrm>
            <a:off x="1177892" y="1953048"/>
            <a:ext cx="1278887" cy="1278887"/>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8C9B3CB-7BA2-567E-D6CE-F596254C0960}"/>
              </a:ext>
            </a:extLst>
          </p:cNvPr>
          <p:cNvSpPr/>
          <p:nvPr/>
        </p:nvSpPr>
        <p:spPr>
          <a:xfrm>
            <a:off x="1177894" y="4965120"/>
            <a:ext cx="1278887" cy="1278887"/>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3E930F8A-4272-309D-80B5-FFD47867E8E2}"/>
              </a:ext>
            </a:extLst>
          </p:cNvPr>
          <p:cNvSpPr txBox="1">
            <a:spLocks/>
          </p:cNvSpPr>
          <p:nvPr/>
        </p:nvSpPr>
        <p:spPr>
          <a:xfrm>
            <a:off x="2247902" y="2368383"/>
            <a:ext cx="8484267" cy="782572"/>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600">
                <a:solidFill>
                  <a:schemeClr val="bg1"/>
                </a:solidFill>
                <a:latin typeface="Open Sans" panose="020B0606030504020204" pitchFamily="34" charset="0"/>
                <a:ea typeface="Open Sans" panose="020B0606030504020204" pitchFamily="34" charset="0"/>
                <a:cs typeface="Open Sans" panose="020B0606030504020204" pitchFamily="34" charset="0"/>
              </a:rPr>
              <a:t>Family financial status - NOT their goals</a:t>
            </a:r>
            <a:r>
              <a:rPr lang="en-US" sz="280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marL="0" indent="0">
              <a:buFont typeface="Arial" panose="020B0604020202020204" pitchFamily="34" charset="0"/>
              <a:buNone/>
            </a:pPr>
            <a:endParaRPr lang="en-US" sz="28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Content Placeholder 2">
            <a:extLst>
              <a:ext uri="{FF2B5EF4-FFF2-40B4-BE49-F238E27FC236}">
                <a16:creationId xmlns:a16="http://schemas.microsoft.com/office/drawing/2014/main" id="{5286F60C-98B7-8853-885C-2B117FA2B23B}"/>
              </a:ext>
            </a:extLst>
          </p:cNvPr>
          <p:cNvSpPr txBox="1">
            <a:spLocks/>
          </p:cNvSpPr>
          <p:nvPr/>
        </p:nvSpPr>
        <p:spPr>
          <a:xfrm>
            <a:off x="2247901" y="3847211"/>
            <a:ext cx="8484267" cy="782572"/>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600">
                <a:solidFill>
                  <a:schemeClr val="bg1"/>
                </a:solidFill>
                <a:latin typeface="Open Sans" panose="020B0606030504020204" pitchFamily="34" charset="0"/>
                <a:ea typeface="Open Sans" panose="020B0606030504020204" pitchFamily="34" charset="0"/>
                <a:cs typeface="Open Sans" panose="020B0606030504020204" pitchFamily="34" charset="0"/>
              </a:rPr>
              <a:t>Online search results (1st generation)</a:t>
            </a:r>
          </a:p>
        </p:txBody>
      </p:sp>
      <p:sp>
        <p:nvSpPr>
          <p:cNvPr id="13" name="Content Placeholder 2">
            <a:extLst>
              <a:ext uri="{FF2B5EF4-FFF2-40B4-BE49-F238E27FC236}">
                <a16:creationId xmlns:a16="http://schemas.microsoft.com/office/drawing/2014/main" id="{887DE63C-6E4E-FC07-B388-9053B80DB088}"/>
              </a:ext>
            </a:extLst>
          </p:cNvPr>
          <p:cNvSpPr txBox="1">
            <a:spLocks/>
          </p:cNvSpPr>
          <p:nvPr/>
        </p:nvSpPr>
        <p:spPr>
          <a:xfrm>
            <a:off x="2247901" y="5292069"/>
            <a:ext cx="8484267" cy="782572"/>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800">
                <a:solidFill>
                  <a:schemeClr val="bg1"/>
                </a:solidFill>
                <a:latin typeface="Open Sans" panose="020B0606030504020204" pitchFamily="34" charset="0"/>
                <a:ea typeface="Open Sans" panose="020B0606030504020204" pitchFamily="34" charset="0"/>
                <a:cs typeface="Open Sans" panose="020B0606030504020204" pitchFamily="34" charset="0"/>
              </a:rPr>
              <a:t>Their fear of being academically unprepared (especially true of Hispanic/Latinx)</a:t>
            </a:r>
          </a:p>
          <a:p>
            <a:pPr marL="0" indent="0" algn="r">
              <a:buNone/>
            </a:pPr>
            <a:endParaRPr lang="en-US" sz="28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Graphic 14" descr="Piggy Bank with solid fill">
            <a:extLst>
              <a:ext uri="{FF2B5EF4-FFF2-40B4-BE49-F238E27FC236}">
                <a16:creationId xmlns:a16="http://schemas.microsoft.com/office/drawing/2014/main" id="{44B6B1B8-F6BB-D7D3-35BF-E84595E7C2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67453" y="2185361"/>
            <a:ext cx="769622" cy="769622"/>
          </a:xfrm>
          <a:prstGeom prst="rect">
            <a:avLst/>
          </a:prstGeom>
        </p:spPr>
      </p:pic>
      <p:grpSp>
        <p:nvGrpSpPr>
          <p:cNvPr id="22" name="Group 21">
            <a:extLst>
              <a:ext uri="{FF2B5EF4-FFF2-40B4-BE49-F238E27FC236}">
                <a16:creationId xmlns:a16="http://schemas.microsoft.com/office/drawing/2014/main" id="{817EC4D7-4581-B57B-7F1E-B2182A7EC961}"/>
              </a:ext>
            </a:extLst>
          </p:cNvPr>
          <p:cNvGrpSpPr/>
          <p:nvPr/>
        </p:nvGrpSpPr>
        <p:grpSpPr>
          <a:xfrm>
            <a:off x="1177893" y="3447652"/>
            <a:ext cx="1278887" cy="1278887"/>
            <a:chOff x="1177893" y="3447652"/>
            <a:chExt cx="1278887" cy="1278887"/>
          </a:xfrm>
        </p:grpSpPr>
        <p:sp>
          <p:nvSpPr>
            <p:cNvPr id="9" name="Oval 8">
              <a:extLst>
                <a:ext uri="{FF2B5EF4-FFF2-40B4-BE49-F238E27FC236}">
                  <a16:creationId xmlns:a16="http://schemas.microsoft.com/office/drawing/2014/main" id="{4D5DF77A-0976-8B7E-97B4-025177675D78}"/>
                </a:ext>
              </a:extLst>
            </p:cNvPr>
            <p:cNvSpPr/>
            <p:nvPr/>
          </p:nvSpPr>
          <p:spPr>
            <a:xfrm>
              <a:off x="1177893" y="3447652"/>
              <a:ext cx="1278887" cy="1278887"/>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Internet with solid fill">
              <a:extLst>
                <a:ext uri="{FF2B5EF4-FFF2-40B4-BE49-F238E27FC236}">
                  <a16:creationId xmlns:a16="http://schemas.microsoft.com/office/drawing/2014/main" id="{2523F0A0-1D45-6F39-99E3-5305BFC3EF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30584" y="3702284"/>
              <a:ext cx="769622" cy="769622"/>
            </a:xfrm>
            <a:prstGeom prst="rect">
              <a:avLst/>
            </a:prstGeom>
          </p:spPr>
        </p:pic>
      </p:grpSp>
      <p:pic>
        <p:nvPicPr>
          <p:cNvPr id="19" name="Graphic 18" descr="Books with solid fill">
            <a:extLst>
              <a:ext uri="{FF2B5EF4-FFF2-40B4-BE49-F238E27FC236}">
                <a16:creationId xmlns:a16="http://schemas.microsoft.com/office/drawing/2014/main" id="{8142C8A0-0491-8E76-A7B8-2DC490CD67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32524" y="5219752"/>
            <a:ext cx="769622" cy="769622"/>
          </a:xfrm>
          <a:prstGeom prst="rect">
            <a:avLst/>
          </a:prstGeom>
        </p:spPr>
      </p:pic>
      <p:sp>
        <p:nvSpPr>
          <p:cNvPr id="16" name="Title 1">
            <a:extLst>
              <a:ext uri="{FF2B5EF4-FFF2-40B4-BE49-F238E27FC236}">
                <a16:creationId xmlns:a16="http://schemas.microsoft.com/office/drawing/2014/main" id="{9A9D2C68-DA57-CCE2-2C82-DFA1353ECF05}"/>
              </a:ext>
            </a:extLst>
          </p:cNvPr>
          <p:cNvSpPr txBox="1">
            <a:spLocks/>
          </p:cNvSpPr>
          <p:nvPr/>
        </p:nvSpPr>
        <p:spPr>
          <a:xfrm>
            <a:off x="275371" y="82035"/>
            <a:ext cx="1018142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4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ARE SOME OF THE CHALLENGES THAT FIRST-GENERATION STUDENTS FACE WHEN DECIDING ON HIGHER EDUCATION OPTIONS?</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728799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8B0792-9E0E-FA40-8669-3E58B345470C}"/>
              </a:ext>
            </a:extLst>
          </p:cNvPr>
          <p:cNvSpPr>
            <a:spLocks noGrp="1"/>
          </p:cNvSpPr>
          <p:nvPr>
            <p:ph idx="4294967295"/>
          </p:nvPr>
        </p:nvSpPr>
        <p:spPr>
          <a:xfrm>
            <a:off x="726789" y="834828"/>
            <a:ext cx="10656988" cy="1035536"/>
          </a:xfrm>
        </p:spPr>
        <p:txBody>
          <a:bodyPr>
            <a:normAutofit/>
          </a:bodyPr>
          <a:lstStyle/>
          <a:p>
            <a:pPr marL="0" indent="0">
              <a:buNone/>
            </a:pPr>
            <a:r>
              <a:rPr lang="en-US" sz="2800" b="1">
                <a:solidFill>
                  <a:srgbClr val="0A7ABF"/>
                </a:solidFill>
                <a:latin typeface="Open Sans" panose="020B0606030504020204" pitchFamily="34" charset="0"/>
                <a:ea typeface="Open Sans" panose="020B0606030504020204" pitchFamily="34" charset="0"/>
                <a:cs typeface="Open Sans" panose="020B0606030504020204" pitchFamily="34" charset="0"/>
              </a:rPr>
              <a:t>Recommended </a:t>
            </a:r>
            <a:r>
              <a:rPr lang="en-US" sz="2800">
                <a:solidFill>
                  <a:srgbClr val="F55822"/>
                </a:solidFill>
                <a:latin typeface="Open Sans" panose="020B0606030504020204" pitchFamily="34" charset="0"/>
                <a:ea typeface="Open Sans" panose="020B0606030504020204" pitchFamily="34" charset="0"/>
                <a:cs typeface="Open Sans" panose="020B0606030504020204" pitchFamily="34" charset="0"/>
              </a:rPr>
              <a:t>Action Items </a:t>
            </a:r>
            <a:r>
              <a:rPr lang="en-US" sz="2800" b="1">
                <a:solidFill>
                  <a:srgbClr val="0A7ABF"/>
                </a:solidFill>
                <a:latin typeface="Open Sans" panose="020B0606030504020204" pitchFamily="34" charset="0"/>
                <a:ea typeface="Open Sans" panose="020B0606030504020204" pitchFamily="34" charset="0"/>
                <a:cs typeface="Open Sans" panose="020B0606030504020204" pitchFamily="34" charset="0"/>
              </a:rPr>
              <a:t>to positively impact college-going in the IE</a:t>
            </a:r>
            <a:endParaRPr lang="en-US" sz="2800">
              <a:solidFill>
                <a:srgbClr val="0A7AB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7D4C76DF-1EE7-2CC8-31CE-64B282B74F3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00925278-FCA6-0796-6353-0B326C3EFACA}"/>
              </a:ext>
            </a:extLst>
          </p:cNvPr>
          <p:cNvPicPr>
            <a:picLocks noChangeAspect="1"/>
          </p:cNvPicPr>
          <p:nvPr/>
        </p:nvPicPr>
        <p:blipFill>
          <a:blip r:embed="rId3"/>
          <a:stretch>
            <a:fillRect/>
          </a:stretch>
        </p:blipFill>
        <p:spPr>
          <a:xfrm>
            <a:off x="10732169" y="336884"/>
            <a:ext cx="674647" cy="682090"/>
          </a:xfrm>
          <a:prstGeom prst="rect">
            <a:avLst/>
          </a:prstGeom>
        </p:spPr>
      </p:pic>
      <p:sp>
        <p:nvSpPr>
          <p:cNvPr id="5" name="Rectangle 4">
            <a:extLst>
              <a:ext uri="{FF2B5EF4-FFF2-40B4-BE49-F238E27FC236}">
                <a16:creationId xmlns:a16="http://schemas.microsoft.com/office/drawing/2014/main" id="{54C481A0-1C7C-9994-AEB4-B6A45179A53D}"/>
              </a:ext>
            </a:extLst>
          </p:cNvPr>
          <p:cNvSpPr/>
          <p:nvPr/>
        </p:nvSpPr>
        <p:spPr>
          <a:xfrm>
            <a:off x="470695" y="2614027"/>
            <a:ext cx="2754923" cy="3762878"/>
          </a:xfrm>
          <a:prstGeom prst="rect">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2400" b="1" i="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400" b="1" i="0" kern="1200" dirty="0">
                <a:solidFill>
                  <a:schemeClr val="bg1"/>
                </a:solidFill>
                <a:latin typeface="Open Sans"/>
                <a:ea typeface="Open Sans"/>
                <a:cs typeface="Open Sans"/>
              </a:rPr>
              <a:t>HIGHLIGHT</a:t>
            </a:r>
          </a:p>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n-US" sz="1800" dirty="0">
                <a:latin typeface="Neue Haas Grotesk Text Pro"/>
              </a:rPr>
              <a:t>How</a:t>
            </a:r>
            <a:r>
              <a:rPr lang="en-US" sz="1800" dirty="0"/>
              <a:t> higher ed </a:t>
            </a:r>
            <a:r>
              <a:rPr lang="en-US" sz="1800" dirty="0">
                <a:latin typeface="Neue Haas Grotesk Text Pro"/>
              </a:rPr>
              <a:t>improves</a:t>
            </a:r>
            <a:r>
              <a:rPr lang="en-US" sz="1800" dirty="0"/>
              <a:t> job prospects – we must better communicate potential </a:t>
            </a:r>
            <a:r>
              <a:rPr lang="en-US" sz="1800" dirty="0">
                <a:latin typeface="Neue Haas Grotesk Text Pro"/>
              </a:rPr>
              <a:t>career pathways.</a:t>
            </a:r>
            <a:r>
              <a:rPr lang="en-US" dirty="0"/>
              <a:t> </a:t>
            </a:r>
            <a:br>
              <a:rPr lang="en-US" dirty="0"/>
            </a:br>
            <a:endParaRPr lang="en-US" b="1"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n-US" dirty="0">
                <a:latin typeface="Neue Haas Grotesk Text Pro"/>
              </a:rPr>
              <a:t>Close</a:t>
            </a:r>
            <a:r>
              <a:rPr lang="en-US" sz="1800" dirty="0">
                <a:latin typeface="Neue Haas Grotesk Text Pro"/>
              </a:rPr>
              <a:t> to home options.</a:t>
            </a:r>
            <a:endParaRPr lang="en-US" sz="1800" b="1" i="0" kern="1200" dirty="0">
              <a:latin typeface="Open Sans" panose="020B0606030504020204" pitchFamily="34" charset="0"/>
              <a:ea typeface="Open Sans" panose="020B0606030504020204" pitchFamily="34" charset="0"/>
              <a:cs typeface="Open Sans" panose="020B0606030504020204" pitchFamily="34" charset="0"/>
            </a:endParaRPr>
          </a:p>
          <a:p>
            <a:pPr algn="ctr"/>
            <a:endParaRPr lang="en-US" dirty="0"/>
          </a:p>
        </p:txBody>
      </p:sp>
      <p:sp>
        <p:nvSpPr>
          <p:cNvPr id="6" name="Rectangle 5">
            <a:extLst>
              <a:ext uri="{FF2B5EF4-FFF2-40B4-BE49-F238E27FC236}">
                <a16:creationId xmlns:a16="http://schemas.microsoft.com/office/drawing/2014/main" id="{E9BBD7E1-48EB-23C2-3FED-B04D451783FD}"/>
              </a:ext>
            </a:extLst>
          </p:cNvPr>
          <p:cNvSpPr/>
          <p:nvPr/>
        </p:nvSpPr>
        <p:spPr>
          <a:xfrm>
            <a:off x="3300360" y="2614027"/>
            <a:ext cx="2754923" cy="3762878"/>
          </a:xfrm>
          <a:prstGeom prst="rect">
            <a:avLst/>
          </a:prstGeom>
          <a:solidFill>
            <a:srgbClr val="2853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2400" b="1">
              <a:latin typeface="Open Sans" panose="020B0606030504020204" pitchFamily="34" charset="0"/>
              <a:ea typeface="Open Sans" panose="020B0606030504020204" pitchFamily="34" charset="0"/>
              <a:cs typeface="Open Sans" panose="020B0606030504020204" pitchFamily="34" charset="0"/>
            </a:endParaRPr>
          </a:p>
          <a:p>
            <a:pPr algn="ctr"/>
            <a:r>
              <a:rPr lang="en-US" sz="2400" b="1">
                <a:latin typeface="Open Sans" panose="020B0606030504020204" pitchFamily="34" charset="0"/>
                <a:ea typeface="Open Sans" panose="020B0606030504020204" pitchFamily="34" charset="0"/>
                <a:cs typeface="Open Sans" panose="020B0606030504020204" pitchFamily="34" charset="0"/>
              </a:rPr>
              <a:t>COMMUNICATE</a:t>
            </a:r>
          </a:p>
          <a:p>
            <a:pPr algn="ctr"/>
            <a:endParaRPr lang="en-US" sz="1800" b="0" i="0" kern="1200">
              <a:latin typeface="Open Sans" panose="020B0606030504020204" pitchFamily="34" charset="0"/>
              <a:ea typeface="Open Sans" panose="020B0606030504020204" pitchFamily="34" charset="0"/>
              <a:cs typeface="Open Sans" panose="020B0606030504020204" pitchFamily="34" charset="0"/>
            </a:endParaRPr>
          </a:p>
          <a:p>
            <a:pPr algn="ctr"/>
            <a:r>
              <a:rPr lang="en-US" sz="1800" b="0" i="0" kern="1200">
                <a:latin typeface="Open Sans" panose="020B0606030504020204" pitchFamily="34" charset="0"/>
                <a:ea typeface="Open Sans" panose="020B0606030504020204" pitchFamily="34" charset="0"/>
                <a:cs typeface="Open Sans" panose="020B0606030504020204" pitchFamily="34" charset="0"/>
              </a:rPr>
              <a:t>Low-income households receive low/no cost tuition. </a:t>
            </a:r>
          </a:p>
          <a:p>
            <a:pPr algn="ctr"/>
            <a:endParaRPr lang="en-US" sz="1800" b="0" i="0" kern="1200">
              <a:latin typeface="Open Sans" panose="020B0606030504020204" pitchFamily="34" charset="0"/>
              <a:ea typeface="Open Sans" panose="020B0606030504020204" pitchFamily="34" charset="0"/>
              <a:cs typeface="Open Sans" panose="020B0606030504020204" pitchFamily="34" charset="0"/>
            </a:endParaRPr>
          </a:p>
          <a:p>
            <a:pPr algn="ctr"/>
            <a:r>
              <a:rPr lang="en-US" sz="1800" b="0" i="0" kern="1200">
                <a:latin typeface="Open Sans" panose="020B0606030504020204" pitchFamily="34" charset="0"/>
                <a:ea typeface="Open Sans" panose="020B0606030504020204" pitchFamily="34" charset="0"/>
                <a:cs typeface="Open Sans" panose="020B0606030504020204" pitchFamily="34" charset="0"/>
              </a:rPr>
              <a:t>Pros &amp; cons of college/university choices based on both short-term finances AND long-term goals.</a:t>
            </a:r>
          </a:p>
          <a:p>
            <a:pPr algn="ctr"/>
            <a:endParaRPr lang="en-US" sz="1800" b="0" i="0" kern="1200">
              <a:latin typeface="Open Sans" panose="020B0606030504020204" pitchFamily="34" charset="0"/>
              <a:ea typeface="Open Sans" panose="020B0606030504020204" pitchFamily="34" charset="0"/>
              <a:cs typeface="Open Sans" panose="020B0606030504020204" pitchFamily="34" charset="0"/>
            </a:endParaRPr>
          </a:p>
          <a:p>
            <a:pPr algn="ctr"/>
            <a:endParaRPr lang="en-US" sz="1800" b="0" i="0" kern="1200">
              <a:latin typeface="Open Sans" panose="020B0606030504020204" pitchFamily="34" charset="0"/>
              <a:ea typeface="Open Sans" panose="020B0606030504020204" pitchFamily="34" charset="0"/>
              <a:cs typeface="Open Sans" panose="020B0606030504020204" pitchFamily="34" charset="0"/>
            </a:endParaRPr>
          </a:p>
          <a:p>
            <a:pPr algn="ctr"/>
            <a:endParaRPr lang="en-US"/>
          </a:p>
        </p:txBody>
      </p:sp>
      <p:sp>
        <p:nvSpPr>
          <p:cNvPr id="7" name="Rectangle 6">
            <a:extLst>
              <a:ext uri="{FF2B5EF4-FFF2-40B4-BE49-F238E27FC236}">
                <a16:creationId xmlns:a16="http://schemas.microsoft.com/office/drawing/2014/main" id="{BEB9EB76-49A7-B2C7-1E56-0044C6D58492}"/>
              </a:ext>
            </a:extLst>
          </p:cNvPr>
          <p:cNvSpPr/>
          <p:nvPr/>
        </p:nvSpPr>
        <p:spPr>
          <a:xfrm>
            <a:off x="6130025" y="2618510"/>
            <a:ext cx="2754923" cy="3762878"/>
          </a:xfrm>
          <a:prstGeom prst="rect">
            <a:avLst/>
          </a:prstGeom>
          <a:solidFill>
            <a:srgbClr val="EB85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2400" b="1" i="0" kern="1200">
              <a:latin typeface="Open Sans" panose="020B0606030504020204" pitchFamily="34" charset="0"/>
              <a:ea typeface="Open Sans" panose="020B0606030504020204" pitchFamily="34" charset="0"/>
              <a:cs typeface="Open Sans" panose="020B0606030504020204" pitchFamily="34" charset="0"/>
            </a:endParaRPr>
          </a:p>
          <a:p>
            <a:pPr algn="ctr"/>
            <a:r>
              <a:rPr lang="en-US" sz="2400" b="1" i="0" kern="1200">
                <a:latin typeface="Open Sans" panose="020B0606030504020204" pitchFamily="34" charset="0"/>
                <a:ea typeface="Open Sans" panose="020B0606030504020204" pitchFamily="34" charset="0"/>
                <a:cs typeface="Open Sans" panose="020B0606030504020204" pitchFamily="34" charset="0"/>
              </a:rPr>
              <a:t>LEVERAGE</a:t>
            </a:r>
          </a:p>
          <a:p>
            <a:pPr algn="ctr"/>
            <a:endParaRPr lang="en-US">
              <a:latin typeface="Neue Haas Grotesk Text Pro"/>
              <a:cs typeface="Calibri"/>
            </a:endParaRPr>
          </a:p>
          <a:p>
            <a:pPr algn="ctr"/>
            <a:r>
              <a:rPr lang="en-US" sz="1800" b="0" i="0" kern="1200">
                <a:latin typeface="Open Sans" panose="020B0606030504020204" pitchFamily="34" charset="0"/>
                <a:ea typeface="Open Sans" panose="020B0606030504020204" pitchFamily="34" charset="0"/>
                <a:cs typeface="Open Sans" panose="020B0606030504020204" pitchFamily="34" charset="0"/>
              </a:rPr>
              <a:t>Parents and their influence on children.</a:t>
            </a:r>
          </a:p>
          <a:p>
            <a:pPr algn="ctr"/>
            <a:endParaRPr lang="en-US" sz="1800" b="0" i="0" kern="1200">
              <a:latin typeface="Open Sans" panose="020B0606030504020204" pitchFamily="34" charset="0"/>
              <a:ea typeface="Open Sans" panose="020B0606030504020204" pitchFamily="34" charset="0"/>
              <a:cs typeface="Open Sans" panose="020B0606030504020204" pitchFamily="34" charset="0"/>
            </a:endParaRPr>
          </a:p>
          <a:p>
            <a:pPr algn="ctr"/>
            <a:r>
              <a:rPr lang="en-US" sz="1800" b="0" i="0" kern="1200">
                <a:latin typeface="Open Sans" panose="020B0606030504020204" pitchFamily="34" charset="0"/>
                <a:ea typeface="Open Sans" panose="020B0606030504020204" pitchFamily="34" charset="0"/>
                <a:cs typeface="Open Sans" panose="020B0606030504020204" pitchFamily="34" charset="0"/>
              </a:rPr>
              <a:t>Benefit of being able to live at (or close to) home.</a:t>
            </a:r>
          </a:p>
          <a:p>
            <a:pPr algn="ctr"/>
            <a:endParaRPr lang="en-US" sz="1800" b="0" i="0" kern="1200">
              <a:latin typeface="Open Sans" panose="020B0606030504020204" pitchFamily="34" charset="0"/>
              <a:ea typeface="Open Sans" panose="020B0606030504020204" pitchFamily="34" charset="0"/>
              <a:cs typeface="Open Sans" panose="020B0606030504020204" pitchFamily="34" charset="0"/>
            </a:endParaRPr>
          </a:p>
          <a:p>
            <a:pPr algn="ctr"/>
            <a:endParaRPr lang="en-US" sz="1800" b="0" i="0" kern="1200">
              <a:latin typeface="Open Sans" panose="020B0606030504020204" pitchFamily="34" charset="0"/>
              <a:ea typeface="Open Sans" panose="020B0606030504020204" pitchFamily="34" charset="0"/>
              <a:cs typeface="Open Sans" panose="020B0606030504020204" pitchFamily="34" charset="0"/>
            </a:endParaRPr>
          </a:p>
          <a:p>
            <a:pPr algn="ctr"/>
            <a:endParaRPr lang="en-US"/>
          </a:p>
        </p:txBody>
      </p:sp>
      <p:sp>
        <p:nvSpPr>
          <p:cNvPr id="9" name="Rectangle 8">
            <a:extLst>
              <a:ext uri="{FF2B5EF4-FFF2-40B4-BE49-F238E27FC236}">
                <a16:creationId xmlns:a16="http://schemas.microsoft.com/office/drawing/2014/main" id="{46BFC69E-1D9B-9A7A-72DF-06F3402DD632}"/>
              </a:ext>
            </a:extLst>
          </p:cNvPr>
          <p:cNvSpPr/>
          <p:nvPr/>
        </p:nvSpPr>
        <p:spPr>
          <a:xfrm>
            <a:off x="8959690" y="2618510"/>
            <a:ext cx="2754923" cy="3762878"/>
          </a:xfrm>
          <a:prstGeom prst="rect">
            <a:avLst/>
          </a:prstGeom>
          <a:solidFill>
            <a:srgbClr val="0A7AB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2400" b="1" i="0" kern="1200">
              <a:latin typeface="Open Sans" panose="020B0606030504020204" pitchFamily="34" charset="0"/>
              <a:ea typeface="Open Sans" panose="020B0606030504020204" pitchFamily="34" charset="0"/>
              <a:cs typeface="Open Sans" panose="020B0606030504020204" pitchFamily="34" charset="0"/>
            </a:endParaRPr>
          </a:p>
          <a:p>
            <a:pPr algn="ctr"/>
            <a:r>
              <a:rPr lang="en-US" sz="2400" b="1" i="0" kern="1200">
                <a:latin typeface="Open Sans" panose="020B0606030504020204" pitchFamily="34" charset="0"/>
                <a:ea typeface="Open Sans" panose="020B0606030504020204" pitchFamily="34" charset="0"/>
                <a:cs typeface="Open Sans" panose="020B0606030504020204" pitchFamily="34" charset="0"/>
              </a:rPr>
              <a:t>SUPPORT</a:t>
            </a:r>
          </a:p>
          <a:p>
            <a:pPr algn="ctr"/>
            <a:endParaRPr lang="en-US">
              <a:latin typeface="Neue Haas Grotesk Text Pro"/>
              <a:cs typeface="Calibri"/>
            </a:endParaRPr>
          </a:p>
          <a:p>
            <a:pPr algn="ctr"/>
            <a:r>
              <a:rPr lang="en-US">
                <a:latin typeface="Open Sans"/>
                <a:ea typeface="Open Sans"/>
                <a:cs typeface="Open Sans"/>
              </a:rPr>
              <a:t>Increased</a:t>
            </a:r>
            <a:r>
              <a:rPr lang="en-US" sz="1800" b="0" i="0" kern="1200">
                <a:latin typeface="Open Sans"/>
                <a:ea typeface="Open Sans"/>
                <a:cs typeface="Open Sans"/>
              </a:rPr>
              <a:t> student academic confidence and reduce fear with on-campus support services information (e.g., tutoring).</a:t>
            </a:r>
          </a:p>
          <a:p>
            <a:pPr algn="ctr"/>
            <a:endParaRPr lang="en-US"/>
          </a:p>
        </p:txBody>
      </p:sp>
      <p:sp>
        <p:nvSpPr>
          <p:cNvPr id="10" name="Oval 9">
            <a:extLst>
              <a:ext uri="{FF2B5EF4-FFF2-40B4-BE49-F238E27FC236}">
                <a16:creationId xmlns:a16="http://schemas.microsoft.com/office/drawing/2014/main" id="{A2562206-43E8-C836-3FCB-ADD91654DFCA}"/>
              </a:ext>
            </a:extLst>
          </p:cNvPr>
          <p:cNvSpPr/>
          <p:nvPr/>
        </p:nvSpPr>
        <p:spPr>
          <a:xfrm>
            <a:off x="1427143" y="2031424"/>
            <a:ext cx="842026" cy="842026"/>
          </a:xfrm>
          <a:prstGeom prst="ellipse">
            <a:avLst/>
          </a:prstGeom>
          <a:solidFill>
            <a:schemeClr val="bg1"/>
          </a:solidFill>
          <a:ln w="9525">
            <a:solidFill>
              <a:srgbClr val="F5582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E338F02-5536-DF55-E7CE-6C1B46160684}"/>
              </a:ext>
            </a:extLst>
          </p:cNvPr>
          <p:cNvSpPr/>
          <p:nvPr/>
        </p:nvSpPr>
        <p:spPr>
          <a:xfrm>
            <a:off x="4256809" y="2006160"/>
            <a:ext cx="842026" cy="842026"/>
          </a:xfrm>
          <a:prstGeom prst="ellipse">
            <a:avLst/>
          </a:prstGeom>
          <a:solidFill>
            <a:schemeClr val="bg1"/>
          </a:solidFill>
          <a:ln w="9525">
            <a:solidFill>
              <a:srgbClr val="2853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9524C9A-F408-5FCB-B5BF-7DC0965A996A}"/>
              </a:ext>
            </a:extLst>
          </p:cNvPr>
          <p:cNvSpPr/>
          <p:nvPr/>
        </p:nvSpPr>
        <p:spPr>
          <a:xfrm>
            <a:off x="7071193" y="2031424"/>
            <a:ext cx="842026" cy="842026"/>
          </a:xfrm>
          <a:prstGeom prst="ellipse">
            <a:avLst/>
          </a:prstGeom>
          <a:solidFill>
            <a:schemeClr val="bg1"/>
          </a:solidFill>
          <a:ln w="9525">
            <a:solidFill>
              <a:srgbClr val="EB85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1AA18BB-8F21-751D-B8D5-145E5AAE11EB}"/>
              </a:ext>
            </a:extLst>
          </p:cNvPr>
          <p:cNvSpPr/>
          <p:nvPr/>
        </p:nvSpPr>
        <p:spPr>
          <a:xfrm>
            <a:off x="9914352" y="2031424"/>
            <a:ext cx="842026" cy="842026"/>
          </a:xfrm>
          <a:prstGeom prst="ellipse">
            <a:avLst/>
          </a:prstGeom>
          <a:solidFill>
            <a:schemeClr val="bg1"/>
          </a:solidFill>
          <a:ln w="9525">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Lights On outline">
            <a:extLst>
              <a:ext uri="{FF2B5EF4-FFF2-40B4-BE49-F238E27FC236}">
                <a16:creationId xmlns:a16="http://schemas.microsoft.com/office/drawing/2014/main" id="{CD9D8DC2-D760-6D74-DC13-FFC6F29809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5394" y="2119836"/>
            <a:ext cx="665201" cy="665201"/>
          </a:xfrm>
          <a:prstGeom prst="rect">
            <a:avLst/>
          </a:prstGeom>
        </p:spPr>
      </p:pic>
      <p:pic>
        <p:nvPicPr>
          <p:cNvPr id="19" name="Graphic 18" descr="Megaphone outline">
            <a:extLst>
              <a:ext uri="{FF2B5EF4-FFF2-40B4-BE49-F238E27FC236}">
                <a16:creationId xmlns:a16="http://schemas.microsoft.com/office/drawing/2014/main" id="{BD1C5150-C172-DB43-F43E-EC05E40F374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88693" y="2164202"/>
            <a:ext cx="576468" cy="576468"/>
          </a:xfrm>
          <a:prstGeom prst="rect">
            <a:avLst/>
          </a:prstGeom>
        </p:spPr>
      </p:pic>
      <p:pic>
        <p:nvPicPr>
          <p:cNvPr id="21" name="Graphic 20" descr="Family with girl outline">
            <a:extLst>
              <a:ext uri="{FF2B5EF4-FFF2-40B4-BE49-F238E27FC236}">
                <a16:creationId xmlns:a16="http://schemas.microsoft.com/office/drawing/2014/main" id="{1F10AA45-D24F-761F-67A5-07555A1D3B3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57553" y="2216411"/>
            <a:ext cx="499866" cy="499866"/>
          </a:xfrm>
          <a:prstGeom prst="rect">
            <a:avLst/>
          </a:prstGeom>
        </p:spPr>
      </p:pic>
      <p:pic>
        <p:nvPicPr>
          <p:cNvPr id="23" name="Graphic 22" descr="Information outline">
            <a:extLst>
              <a:ext uri="{FF2B5EF4-FFF2-40B4-BE49-F238E27FC236}">
                <a16:creationId xmlns:a16="http://schemas.microsoft.com/office/drawing/2014/main" id="{7B06440E-BFAB-B4C5-B532-722130921FA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06521" y="2127350"/>
            <a:ext cx="657687" cy="657687"/>
          </a:xfrm>
          <a:prstGeom prst="rect">
            <a:avLst/>
          </a:prstGeom>
        </p:spPr>
      </p:pic>
      <p:sp>
        <p:nvSpPr>
          <p:cNvPr id="14" name="Title 1">
            <a:extLst>
              <a:ext uri="{FF2B5EF4-FFF2-40B4-BE49-F238E27FC236}">
                <a16:creationId xmlns:a16="http://schemas.microsoft.com/office/drawing/2014/main" id="{18A7C183-5A76-0FC5-9F1D-84142A130256}"/>
              </a:ext>
            </a:extLst>
          </p:cNvPr>
          <p:cNvSpPr txBox="1">
            <a:spLocks/>
          </p:cNvSpPr>
          <p:nvPr/>
        </p:nvSpPr>
        <p:spPr>
          <a:xfrm>
            <a:off x="275371" y="82035"/>
            <a:ext cx="1018142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4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ARE SOME OF THE CHALLENGES THAT FIRST-GENERATION STUDENTS FACE WHEN DECIDING ON HIGHER EDUCATION OPTIONS?</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69422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D6F3AB-DF18-0346-A20C-9FC8C7DD54A0}"/>
              </a:ext>
            </a:extLst>
          </p:cNvPr>
          <p:cNvSpPr/>
          <p:nvPr/>
        </p:nvSpPr>
        <p:spPr>
          <a:xfrm>
            <a:off x="334647" y="855419"/>
            <a:ext cx="11495366" cy="5811388"/>
          </a:xfrm>
          <a:prstGeom prst="rect">
            <a:avLst/>
          </a:prstGeom>
          <a:solidFill>
            <a:srgbClr val="EB853A">
              <a:alpha val="85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A8FAFE-3672-B8FE-3220-0F3B57568FB6}"/>
              </a:ext>
            </a:extLst>
          </p:cNvPr>
          <p:cNvSpPr>
            <a:spLocks noGrp="1"/>
          </p:cNvSpPr>
          <p:nvPr>
            <p:ph type="title" idx="4294967295"/>
          </p:nvPr>
        </p:nvSpPr>
        <p:spPr>
          <a:xfrm>
            <a:off x="1646237" y="1994826"/>
            <a:ext cx="8899525" cy="2593975"/>
          </a:xfrm>
        </p:spPr>
        <p:txBody>
          <a:bodyPr>
            <a:normAutofit/>
          </a:bodyPr>
          <a:lstStyle/>
          <a:p>
            <a:r>
              <a:rPr lang="en-US" sz="4800" dirty="0">
                <a:solidFill>
                  <a:srgbClr val="0A7ABF"/>
                </a:solidFill>
                <a:latin typeface="Open Sans" panose="020B0606030504020204" pitchFamily="34" charset="0"/>
                <a:ea typeface="Open Sans" panose="020B0606030504020204" pitchFamily="34" charset="0"/>
                <a:cs typeface="Open Sans" panose="020B0606030504020204" pitchFamily="34" charset="0"/>
              </a:rPr>
              <a:t>Value of Higher Education in the Inland Empire</a:t>
            </a:r>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sp>
        <p:nvSpPr>
          <p:cNvPr id="8" name="Oval 7">
            <a:extLst>
              <a:ext uri="{FF2B5EF4-FFF2-40B4-BE49-F238E27FC236}">
                <a16:creationId xmlns:a16="http://schemas.microsoft.com/office/drawing/2014/main" id="{521D915C-94EE-D7D6-1E7E-41028055FF39}"/>
              </a:ext>
            </a:extLst>
          </p:cNvPr>
          <p:cNvSpPr/>
          <p:nvPr/>
        </p:nvSpPr>
        <p:spPr>
          <a:xfrm>
            <a:off x="5365062" y="4193268"/>
            <a:ext cx="1434535" cy="1434535"/>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Diploma roll with solid fill">
            <a:extLst>
              <a:ext uri="{FF2B5EF4-FFF2-40B4-BE49-F238E27FC236}">
                <a16:creationId xmlns:a16="http://schemas.microsoft.com/office/drawing/2014/main" id="{A1E388EC-78FA-DBD2-BB93-2DA2FD58C2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25129" y="4453335"/>
            <a:ext cx="914400" cy="914400"/>
          </a:xfrm>
          <a:prstGeom prst="rect">
            <a:avLst/>
          </a:prstGeom>
        </p:spPr>
      </p:pic>
      <p:sp>
        <p:nvSpPr>
          <p:cNvPr id="9" name="Title 1">
            <a:extLst>
              <a:ext uri="{FF2B5EF4-FFF2-40B4-BE49-F238E27FC236}">
                <a16:creationId xmlns:a16="http://schemas.microsoft.com/office/drawing/2014/main" id="{F168605C-B75B-3182-DC62-21B57720D2A5}"/>
              </a:ext>
            </a:extLst>
          </p:cNvPr>
          <p:cNvSpPr txBox="1">
            <a:spLocks/>
          </p:cNvSpPr>
          <p:nvPr/>
        </p:nvSpPr>
        <p:spPr>
          <a:xfrm>
            <a:off x="275371" y="82035"/>
            <a:ext cx="1018142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4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ARE SOME OF THE CHALLENGES THAT FIRST-GENERATION STUDENTS FACE WHEN DECIDING ON HIGHER EDUCATION OPTIONS?</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27944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AC603-72D2-7C36-E6FC-C8EB192AA70E}"/>
              </a:ext>
            </a:extLst>
          </p:cNvPr>
          <p:cNvSpPr/>
          <p:nvPr/>
        </p:nvSpPr>
        <p:spPr>
          <a:xfrm>
            <a:off x="471345" y="1425436"/>
            <a:ext cx="11291505" cy="5110340"/>
          </a:xfrm>
          <a:prstGeom prst="rect">
            <a:avLst/>
          </a:prstGeom>
          <a:solidFill>
            <a:srgbClr val="D9B989">
              <a:alpha val="3333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6" name="Chart 5">
            <a:extLst>
              <a:ext uri="{FF2B5EF4-FFF2-40B4-BE49-F238E27FC236}">
                <a16:creationId xmlns:a16="http://schemas.microsoft.com/office/drawing/2014/main" id="{948FD3B0-C5C0-C2CB-63C0-7204839DBC4E}"/>
              </a:ext>
            </a:extLst>
          </p:cNvPr>
          <p:cNvGraphicFramePr/>
          <p:nvPr>
            <p:extLst>
              <p:ext uri="{D42A27DB-BD31-4B8C-83A1-F6EECF244321}">
                <p14:modId xmlns:p14="http://schemas.microsoft.com/office/powerpoint/2010/main" val="1637178385"/>
              </p:ext>
            </p:extLst>
          </p:nvPr>
        </p:nvGraphicFramePr>
        <p:xfrm>
          <a:off x="3198709" y="1643255"/>
          <a:ext cx="7914139" cy="4467775"/>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970513D4-7F2C-4034-8B81-FD0E18D098D4}"/>
              </a:ext>
            </a:extLst>
          </p:cNvPr>
          <p:cNvSpPr txBox="1">
            <a:spLocks/>
          </p:cNvSpPr>
          <p:nvPr/>
        </p:nvSpPr>
        <p:spPr>
          <a:xfrm>
            <a:off x="281419" y="851289"/>
            <a:ext cx="10181427" cy="791966"/>
          </a:xfrm>
          <a:prstGeom prst="rect">
            <a:avLst/>
          </a:prstGeom>
        </p:spPr>
        <p:txBody>
          <a:bodyPr>
            <a:norm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Need for Higher Education in the Inland Empire</a:t>
            </a:r>
            <a:endParaRPr lang="en-US" sz="3500" b="0" dirty="0">
              <a:solidFill>
                <a:srgbClr val="0A7AB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CC92F92-E848-39FE-7ED5-D80434410B14}"/>
              </a:ext>
            </a:extLst>
          </p:cNvPr>
          <p:cNvSpPr txBox="1"/>
          <p:nvPr/>
        </p:nvSpPr>
        <p:spPr>
          <a:xfrm>
            <a:off x="867536" y="2168982"/>
            <a:ext cx="3104857" cy="3416320"/>
          </a:xfrm>
          <a:prstGeom prst="rect">
            <a:avLst/>
          </a:prstGeom>
          <a:noFill/>
        </p:spPr>
        <p:txBody>
          <a:bodyPr wrap="square" lIns="91440" tIns="45720" rIns="91440" bIns="45720" rtlCol="0" anchor="t">
            <a:spAutoFit/>
          </a:bodyPr>
          <a:lstStyle/>
          <a:p>
            <a:r>
              <a:rPr lang="en-US" sz="2400" dirty="0">
                <a:solidFill>
                  <a:srgbClr val="F55822"/>
                </a:solidFill>
                <a:latin typeface="Open Sans" panose="020B0606030504020204" pitchFamily="34" charset="0"/>
                <a:ea typeface="Open Sans" panose="020B0606030504020204" pitchFamily="34" charset="0"/>
                <a:cs typeface="Open Sans" panose="020B0606030504020204" pitchFamily="34" charset="0"/>
              </a:rPr>
              <a:t>Nearly two-thirds of the participants in our study disagreed that the Inland Empire has high-paying jobs that decrease the need for education beyond high school.</a:t>
            </a:r>
          </a:p>
        </p:txBody>
      </p:sp>
      <p:sp>
        <p:nvSpPr>
          <p:cNvPr id="9" name="Title 1">
            <a:extLst>
              <a:ext uri="{FF2B5EF4-FFF2-40B4-BE49-F238E27FC236}">
                <a16:creationId xmlns:a16="http://schemas.microsoft.com/office/drawing/2014/main" id="{A2CCD68A-E4D1-B711-1CC6-5C5FED78480D}"/>
              </a:ext>
            </a:extLst>
          </p:cNvPr>
          <p:cNvSpPr txBox="1">
            <a:spLocks/>
          </p:cNvSpPr>
          <p:nvPr/>
        </p:nvSpPr>
        <p:spPr>
          <a:xfrm>
            <a:off x="275371" y="82035"/>
            <a:ext cx="1018142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4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ARE SOME OF THE CHALLENGES THAT FIRST-GENERATION STUDENTS FACE WHEN DECIDING ON HIGHER EDUCATION OPTIONS?</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34738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AC603-72D2-7C36-E6FC-C8EB192AA70E}"/>
              </a:ext>
            </a:extLst>
          </p:cNvPr>
          <p:cNvSpPr/>
          <p:nvPr/>
        </p:nvSpPr>
        <p:spPr>
          <a:xfrm>
            <a:off x="471345" y="1425436"/>
            <a:ext cx="11291505" cy="5110340"/>
          </a:xfrm>
          <a:prstGeom prst="rect">
            <a:avLst/>
          </a:prstGeom>
          <a:solidFill>
            <a:srgbClr val="D9B989">
              <a:alpha val="3254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6" name="Chart 5">
            <a:extLst>
              <a:ext uri="{FF2B5EF4-FFF2-40B4-BE49-F238E27FC236}">
                <a16:creationId xmlns:a16="http://schemas.microsoft.com/office/drawing/2014/main" id="{948FD3B0-C5C0-C2CB-63C0-7204839DBC4E}"/>
              </a:ext>
            </a:extLst>
          </p:cNvPr>
          <p:cNvGraphicFramePr/>
          <p:nvPr>
            <p:extLst>
              <p:ext uri="{D42A27DB-BD31-4B8C-83A1-F6EECF244321}">
                <p14:modId xmlns:p14="http://schemas.microsoft.com/office/powerpoint/2010/main" val="3819276686"/>
              </p:ext>
            </p:extLst>
          </p:nvPr>
        </p:nvGraphicFramePr>
        <p:xfrm>
          <a:off x="2999959" y="1752619"/>
          <a:ext cx="7893233" cy="4455973"/>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970513D4-7F2C-4034-8B81-FD0E18D098D4}"/>
              </a:ext>
            </a:extLst>
          </p:cNvPr>
          <p:cNvSpPr txBox="1">
            <a:spLocks/>
          </p:cNvSpPr>
          <p:nvPr/>
        </p:nvSpPr>
        <p:spPr>
          <a:xfrm>
            <a:off x="281419" y="851289"/>
            <a:ext cx="10181427" cy="791966"/>
          </a:xfrm>
          <a:prstGeom prst="rect">
            <a:avLst/>
          </a:prstGeom>
        </p:spPr>
        <p:txBody>
          <a:bodyPr>
            <a:norm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Need for Higher Education in the Inland Empire</a:t>
            </a:r>
            <a:endParaRPr lang="en-US" sz="3500" b="0" dirty="0">
              <a:solidFill>
                <a:srgbClr val="0A7AB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CC92F92-E848-39FE-7ED5-D80434410B14}"/>
              </a:ext>
            </a:extLst>
          </p:cNvPr>
          <p:cNvSpPr txBox="1"/>
          <p:nvPr/>
        </p:nvSpPr>
        <p:spPr>
          <a:xfrm>
            <a:off x="1100155" y="2146055"/>
            <a:ext cx="2602416" cy="3785652"/>
          </a:xfrm>
          <a:prstGeom prst="rect">
            <a:avLst/>
          </a:prstGeom>
          <a:noFill/>
        </p:spPr>
        <p:txBody>
          <a:bodyPr wrap="square" lIns="91440" tIns="45720" rIns="91440" bIns="45720" rtlCol="0" anchor="t">
            <a:spAutoFit/>
          </a:bodyPr>
          <a:lstStyle/>
          <a:p>
            <a:r>
              <a:rPr lang="en-US" sz="2400" dirty="0">
                <a:solidFill>
                  <a:srgbClr val="F55822"/>
                </a:solidFill>
                <a:latin typeface="Open Sans" panose="020B0606030504020204" pitchFamily="34" charset="0"/>
                <a:ea typeface="Open Sans" panose="020B0606030504020204" pitchFamily="34" charset="0"/>
                <a:cs typeface="Open Sans" panose="020B0606030504020204" pitchFamily="34" charset="0"/>
              </a:rPr>
              <a:t>People were divided on the need for a four-year degree to succeed in the Inland Empire. Nearly as many believe it is not needed as those who believe it is.</a:t>
            </a:r>
          </a:p>
        </p:txBody>
      </p:sp>
      <p:sp>
        <p:nvSpPr>
          <p:cNvPr id="9" name="Title 1">
            <a:extLst>
              <a:ext uri="{FF2B5EF4-FFF2-40B4-BE49-F238E27FC236}">
                <a16:creationId xmlns:a16="http://schemas.microsoft.com/office/drawing/2014/main" id="{F2283468-61C1-5034-759B-3F6A0B414756}"/>
              </a:ext>
            </a:extLst>
          </p:cNvPr>
          <p:cNvSpPr txBox="1">
            <a:spLocks/>
          </p:cNvSpPr>
          <p:nvPr/>
        </p:nvSpPr>
        <p:spPr>
          <a:xfrm>
            <a:off x="275371" y="82035"/>
            <a:ext cx="1018142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4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ARE SOME OF THE CHALLENGES THAT FIRST-GENERATION STUDENTS FACE WHEN DECIDING ON HIGHER EDUCATION OPTIONS?</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23702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45D3ACC-74B4-71DF-E544-024684D4E6A3}"/>
              </a:ext>
            </a:extLst>
          </p:cNvPr>
          <p:cNvGrpSpPr/>
          <p:nvPr/>
        </p:nvGrpSpPr>
        <p:grpSpPr>
          <a:xfrm>
            <a:off x="471345" y="1425436"/>
            <a:ext cx="11291505" cy="5110340"/>
            <a:chOff x="471345" y="1425436"/>
            <a:chExt cx="11291505" cy="5110340"/>
          </a:xfrm>
        </p:grpSpPr>
        <p:sp>
          <p:nvSpPr>
            <p:cNvPr id="2" name="Rectangle 1">
              <a:extLst>
                <a:ext uri="{FF2B5EF4-FFF2-40B4-BE49-F238E27FC236}">
                  <a16:creationId xmlns:a16="http://schemas.microsoft.com/office/drawing/2014/main" id="{7B9AC603-72D2-7C36-E6FC-C8EB192AA70E}"/>
                </a:ext>
              </a:extLst>
            </p:cNvPr>
            <p:cNvSpPr/>
            <p:nvPr/>
          </p:nvSpPr>
          <p:spPr>
            <a:xfrm>
              <a:off x="471345" y="1425436"/>
              <a:ext cx="11291505" cy="5110340"/>
            </a:xfrm>
            <a:prstGeom prst="rect">
              <a:avLst/>
            </a:prstGeom>
            <a:solidFill>
              <a:srgbClr val="D9B989">
                <a:alpha val="3333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6" name="Chart 5">
              <a:extLst>
                <a:ext uri="{FF2B5EF4-FFF2-40B4-BE49-F238E27FC236}">
                  <a16:creationId xmlns:a16="http://schemas.microsoft.com/office/drawing/2014/main" id="{948FD3B0-C5C0-C2CB-63C0-7204839DBC4E}"/>
                </a:ext>
              </a:extLst>
            </p:cNvPr>
            <p:cNvGraphicFramePr/>
            <p:nvPr>
              <p:extLst>
                <p:ext uri="{D42A27DB-BD31-4B8C-83A1-F6EECF244321}">
                  <p14:modId xmlns:p14="http://schemas.microsoft.com/office/powerpoint/2010/main" val="121277169"/>
                </p:ext>
              </p:extLst>
            </p:nvPr>
          </p:nvGraphicFramePr>
          <p:xfrm>
            <a:off x="622961" y="2520225"/>
            <a:ext cx="6175901" cy="3486486"/>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1">
              <a:extLst>
                <a:ext uri="{FF2B5EF4-FFF2-40B4-BE49-F238E27FC236}">
                  <a16:creationId xmlns:a16="http://schemas.microsoft.com/office/drawing/2014/main" id="{B448A8A3-05ED-E849-208F-C963AA711422}"/>
                </a:ext>
              </a:extLst>
            </p:cNvPr>
            <p:cNvSpPr txBox="1"/>
            <p:nvPr/>
          </p:nvSpPr>
          <p:spPr>
            <a:xfrm>
              <a:off x="3556285" y="2087088"/>
              <a:ext cx="1263316" cy="43313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dirty="0">
                  <a:solidFill>
                    <a:srgbClr val="F55822"/>
                  </a:solidFill>
                  <a:latin typeface="Open Sans" panose="020B0606030504020204" pitchFamily="34" charset="0"/>
                  <a:ea typeface="Open Sans" panose="020B0606030504020204" pitchFamily="34" charset="0"/>
                  <a:cs typeface="Open Sans" panose="020B0606030504020204" pitchFamily="34" charset="0"/>
                </a:rPr>
                <a:t>Not</a:t>
              </a:r>
              <a:r>
                <a:rPr lang="en-US" sz="1100" dirty="0">
                  <a:solidFill>
                    <a:srgbClr val="F55822"/>
                  </a:solidFill>
                  <a:latin typeface="Open Sans" panose="020B0606030504020204" pitchFamily="34" charset="0"/>
                  <a:ea typeface="Open Sans" panose="020B0606030504020204" pitchFamily="34" charset="0"/>
                  <a:cs typeface="Open Sans" panose="020B0606030504020204" pitchFamily="34" charset="0"/>
                </a:rPr>
                <a:t> valuable</a:t>
              </a:r>
            </a:p>
            <a:p>
              <a:pPr algn="ctr"/>
              <a:r>
                <a:rPr lang="en-US" dirty="0">
                  <a:solidFill>
                    <a:srgbClr val="F55822"/>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0" name="TextBox 1">
              <a:extLst>
                <a:ext uri="{FF2B5EF4-FFF2-40B4-BE49-F238E27FC236}">
                  <a16:creationId xmlns:a16="http://schemas.microsoft.com/office/drawing/2014/main" id="{B448A8A3-05ED-E849-208F-C963AA711422}"/>
                </a:ext>
              </a:extLst>
            </p:cNvPr>
            <p:cNvSpPr txBox="1"/>
            <p:nvPr/>
          </p:nvSpPr>
          <p:spPr>
            <a:xfrm>
              <a:off x="2529075" y="2222895"/>
              <a:ext cx="1263316" cy="43313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dirty="0">
                  <a:solidFill>
                    <a:srgbClr val="F55822"/>
                  </a:solidFill>
                  <a:latin typeface="Open Sans" panose="020B0606030504020204" pitchFamily="34" charset="0"/>
                  <a:ea typeface="Open Sans" panose="020B0606030504020204" pitchFamily="34" charset="0"/>
                  <a:cs typeface="Open Sans" panose="020B0606030504020204" pitchFamily="34" charset="0"/>
                </a:rPr>
                <a:t>Don’t know</a:t>
              </a:r>
            </a:p>
            <a:p>
              <a:pPr algn="ctr"/>
              <a:r>
                <a:rPr lang="en-US" sz="1100" dirty="0">
                  <a:solidFill>
                    <a:srgbClr val="F55822"/>
                  </a:solidFill>
                  <a:latin typeface="Open Sans" panose="020B0606030504020204" pitchFamily="34" charset="0"/>
                  <a:ea typeface="Open Sans" panose="020B0606030504020204" pitchFamily="34" charset="0"/>
                  <a:cs typeface="Open Sans" panose="020B0606030504020204" pitchFamily="34" charset="0"/>
                </a:rPr>
                <a:t>2%</a:t>
              </a:r>
            </a:p>
          </p:txBody>
        </p:sp>
      </p:gr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4"/>
          <a:stretch>
            <a:fillRect/>
          </a:stretch>
        </p:blipFill>
        <p:spPr>
          <a:xfrm>
            <a:off x="10732169" y="336884"/>
            <a:ext cx="674647" cy="682090"/>
          </a:xfrm>
          <a:prstGeom prst="rect">
            <a:avLst/>
          </a:prstGeom>
        </p:spPr>
      </p:pic>
      <p:sp>
        <p:nvSpPr>
          <p:cNvPr id="7" name="Title 1">
            <a:extLst>
              <a:ext uri="{FF2B5EF4-FFF2-40B4-BE49-F238E27FC236}">
                <a16:creationId xmlns:a16="http://schemas.microsoft.com/office/drawing/2014/main" id="{970513D4-7F2C-4034-8B81-FD0E18D098D4}"/>
              </a:ext>
            </a:extLst>
          </p:cNvPr>
          <p:cNvSpPr txBox="1">
            <a:spLocks/>
          </p:cNvSpPr>
          <p:nvPr/>
        </p:nvSpPr>
        <p:spPr>
          <a:xfrm>
            <a:off x="281419" y="851289"/>
            <a:ext cx="10181427" cy="791966"/>
          </a:xfrm>
          <a:prstGeom prst="rect">
            <a:avLst/>
          </a:prstGeom>
        </p:spPr>
        <p:txBody>
          <a:bodyPr>
            <a:norm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Value of College Degree Today</a:t>
            </a:r>
            <a:endParaRPr lang="en-US" sz="3500" b="0" dirty="0">
              <a:solidFill>
                <a:srgbClr val="0A7AB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CC92F92-E848-39FE-7ED5-D80434410B14}"/>
              </a:ext>
            </a:extLst>
          </p:cNvPr>
          <p:cNvSpPr txBox="1"/>
          <p:nvPr/>
        </p:nvSpPr>
        <p:spPr>
          <a:xfrm>
            <a:off x="7518022" y="2528836"/>
            <a:ext cx="3214147" cy="3477875"/>
          </a:xfrm>
          <a:prstGeom prst="rect">
            <a:avLst/>
          </a:prstGeom>
          <a:noFill/>
        </p:spPr>
        <p:txBody>
          <a:bodyPr wrap="square" lIns="91440" tIns="45720" rIns="91440" bIns="45720" rtlCol="0" anchor="t">
            <a:spAutoFit/>
          </a:bodyPr>
          <a:lstStyle/>
          <a:p>
            <a:pPr algn="r"/>
            <a:r>
              <a:rPr lang="en-US" sz="2000" dirty="0">
                <a:solidFill>
                  <a:srgbClr val="F55822"/>
                </a:solidFill>
                <a:latin typeface="Open Sans" panose="020B0606030504020204" pitchFamily="34" charset="0"/>
                <a:ea typeface="Open Sans" panose="020B0606030504020204" pitchFamily="34" charset="0"/>
                <a:cs typeface="Open Sans" panose="020B0606030504020204" pitchFamily="34" charset="0"/>
              </a:rPr>
              <a:t>Overall, potential students and parents of potential students were split in their perceptions on the value of a college/university degree today. Nearly as many said it is somewhat valuable as those who said it is very valuable.</a:t>
            </a:r>
          </a:p>
          <a:p>
            <a:pPr algn="r"/>
            <a:endParaRPr lang="en-US" sz="2000" dirty="0">
              <a:solidFill>
                <a:srgbClr val="F5582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itle 1">
            <a:extLst>
              <a:ext uri="{FF2B5EF4-FFF2-40B4-BE49-F238E27FC236}">
                <a16:creationId xmlns:a16="http://schemas.microsoft.com/office/drawing/2014/main" id="{D5132769-7B80-E154-190D-B8F076ABE9F8}"/>
              </a:ext>
            </a:extLst>
          </p:cNvPr>
          <p:cNvSpPr txBox="1">
            <a:spLocks/>
          </p:cNvSpPr>
          <p:nvPr/>
        </p:nvSpPr>
        <p:spPr>
          <a:xfrm>
            <a:off x="275371" y="82035"/>
            <a:ext cx="1018142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4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ARE SOME OF THE CHALLENGES THAT FIRST-GENERATION STUDENTS FACE WHEN DECIDING ON HIGHER EDUCATION OPTIONS?</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35419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AC603-72D2-7C36-E6FC-C8EB192AA70E}"/>
              </a:ext>
            </a:extLst>
          </p:cNvPr>
          <p:cNvSpPr/>
          <p:nvPr/>
        </p:nvSpPr>
        <p:spPr>
          <a:xfrm>
            <a:off x="471345" y="1425436"/>
            <a:ext cx="11291505" cy="5110340"/>
          </a:xfrm>
          <a:prstGeom prst="rect">
            <a:avLst/>
          </a:prstGeom>
          <a:solidFill>
            <a:srgbClr val="D9B989">
              <a:alpha val="3333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6" name="Chart 5">
            <a:extLst>
              <a:ext uri="{FF2B5EF4-FFF2-40B4-BE49-F238E27FC236}">
                <a16:creationId xmlns:a16="http://schemas.microsoft.com/office/drawing/2014/main" id="{948FD3B0-C5C0-C2CB-63C0-7204839DBC4E}"/>
              </a:ext>
            </a:extLst>
          </p:cNvPr>
          <p:cNvGraphicFramePr/>
          <p:nvPr>
            <p:extLst>
              <p:ext uri="{D42A27DB-BD31-4B8C-83A1-F6EECF244321}">
                <p14:modId xmlns:p14="http://schemas.microsoft.com/office/powerpoint/2010/main" val="2194395444"/>
              </p:ext>
            </p:extLst>
          </p:nvPr>
        </p:nvGraphicFramePr>
        <p:xfrm>
          <a:off x="3478192" y="1785133"/>
          <a:ext cx="7893233" cy="4455973"/>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970513D4-7F2C-4034-8B81-FD0E18D098D4}"/>
              </a:ext>
            </a:extLst>
          </p:cNvPr>
          <p:cNvSpPr txBox="1">
            <a:spLocks/>
          </p:cNvSpPr>
          <p:nvPr/>
        </p:nvSpPr>
        <p:spPr>
          <a:xfrm>
            <a:off x="471345" y="789936"/>
            <a:ext cx="10181427" cy="791966"/>
          </a:xfrm>
          <a:prstGeom prst="rect">
            <a:avLst/>
          </a:prstGeom>
        </p:spPr>
        <p:txBody>
          <a:bodyPr>
            <a:norm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Value of College Degree Today</a:t>
            </a:r>
            <a:endParaRPr lang="en-US" sz="3500" b="0" dirty="0">
              <a:solidFill>
                <a:srgbClr val="0A7AB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CC92F92-E848-39FE-7ED5-D80434410B14}"/>
              </a:ext>
            </a:extLst>
          </p:cNvPr>
          <p:cNvSpPr txBox="1"/>
          <p:nvPr/>
        </p:nvSpPr>
        <p:spPr>
          <a:xfrm>
            <a:off x="1298808" y="2501630"/>
            <a:ext cx="2860380" cy="3046988"/>
          </a:xfrm>
          <a:prstGeom prst="rect">
            <a:avLst/>
          </a:prstGeom>
          <a:noFill/>
        </p:spPr>
        <p:txBody>
          <a:bodyPr wrap="square" lIns="91440" tIns="45720" rIns="91440" bIns="45720" rtlCol="0" anchor="t">
            <a:spAutoFit/>
          </a:bodyPr>
          <a:lstStyle/>
          <a:p>
            <a:r>
              <a:rPr lang="en-US" sz="2400" dirty="0">
                <a:solidFill>
                  <a:srgbClr val="F55822"/>
                </a:solidFill>
                <a:latin typeface="Open Sans" panose="020B0606030504020204" pitchFamily="34" charset="0"/>
                <a:ea typeface="Open Sans" panose="020B0606030504020204" pitchFamily="34" charset="0"/>
                <a:cs typeface="Open Sans" panose="020B0606030504020204" pitchFamily="34" charset="0"/>
              </a:rPr>
              <a:t>Though more than half did not believe a degree is very valuable, most believe education beyond high school is necessary.</a:t>
            </a:r>
          </a:p>
        </p:txBody>
      </p:sp>
      <p:sp>
        <p:nvSpPr>
          <p:cNvPr id="9" name="Title 1">
            <a:extLst>
              <a:ext uri="{FF2B5EF4-FFF2-40B4-BE49-F238E27FC236}">
                <a16:creationId xmlns:a16="http://schemas.microsoft.com/office/drawing/2014/main" id="{37BFE626-B2FF-AD67-3454-E21D7F75AAB3}"/>
              </a:ext>
            </a:extLst>
          </p:cNvPr>
          <p:cNvSpPr txBox="1">
            <a:spLocks/>
          </p:cNvSpPr>
          <p:nvPr/>
        </p:nvSpPr>
        <p:spPr>
          <a:xfrm>
            <a:off x="275371" y="82035"/>
            <a:ext cx="1018142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4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ARE SOME OF THE CHALLENGES THAT FIRST-GENERATION STUDENTS FACE WHEN DECIDING ON HIGHER EDUCATION OPTIONS?</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20515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185801-9C8F-680C-FF76-79E8FD9C8818}"/>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automatically generated">
            <a:extLst>
              <a:ext uri="{FF2B5EF4-FFF2-40B4-BE49-F238E27FC236}">
                <a16:creationId xmlns:a16="http://schemas.microsoft.com/office/drawing/2014/main" id="{7285FC90-0712-8FE9-7742-7844B52063ED}"/>
              </a:ext>
            </a:extLst>
          </p:cNvPr>
          <p:cNvPicPr>
            <a:picLocks noChangeAspect="1"/>
          </p:cNvPicPr>
          <p:nvPr/>
        </p:nvPicPr>
        <p:blipFill>
          <a:blip r:embed="rId3"/>
          <a:stretch>
            <a:fillRect/>
          </a:stretch>
        </p:blipFill>
        <p:spPr>
          <a:xfrm>
            <a:off x="10732169" y="336884"/>
            <a:ext cx="674647" cy="682090"/>
          </a:xfrm>
          <a:prstGeom prst="rect">
            <a:avLst/>
          </a:prstGeom>
        </p:spPr>
      </p:pic>
      <p:sp>
        <p:nvSpPr>
          <p:cNvPr id="9" name="Rectangle 8">
            <a:extLst>
              <a:ext uri="{FF2B5EF4-FFF2-40B4-BE49-F238E27FC236}">
                <a16:creationId xmlns:a16="http://schemas.microsoft.com/office/drawing/2014/main" id="{7FD9D763-F98D-5242-E69B-15D2E266960A}"/>
              </a:ext>
            </a:extLst>
          </p:cNvPr>
          <p:cNvSpPr/>
          <p:nvPr/>
        </p:nvSpPr>
        <p:spPr>
          <a:xfrm>
            <a:off x="7625602" y="1622573"/>
            <a:ext cx="3825083" cy="4538384"/>
          </a:xfrm>
          <a:prstGeom prst="rect">
            <a:avLst/>
          </a:prstGeom>
          <a:solidFill>
            <a:srgbClr val="28536B">
              <a:alpha val="6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Neue Haas Grotesk Text Pro"/>
              <a:cs typeface="Calibri"/>
            </a:endParaRPr>
          </a:p>
          <a:p>
            <a:pPr algn="ctr"/>
            <a:r>
              <a:rPr lang="en-US" sz="1800" b="0" i="0" kern="1200" dirty="0">
                <a:latin typeface="Open Sans" panose="020B0606030504020204" pitchFamily="34" charset="0"/>
                <a:ea typeface="Open Sans" panose="020B0606030504020204" pitchFamily="34" charset="0"/>
                <a:cs typeface="Open Sans" panose="020B0606030504020204" pitchFamily="34" charset="0"/>
              </a:rPr>
              <a:t>Inland Empire’s potential students and parents of potential students have to balance their belief in the necessity of an education beyond high school with their perceptions of the value of college.</a:t>
            </a:r>
          </a:p>
          <a:p>
            <a:pPr algn="ctr"/>
            <a:endParaRPr lang="en-US" dirty="0"/>
          </a:p>
        </p:txBody>
      </p:sp>
      <p:pic>
        <p:nvPicPr>
          <p:cNvPr id="15" name="Picture 14" descr="Teacher helping student with model wind turbine">
            <a:extLst>
              <a:ext uri="{FF2B5EF4-FFF2-40B4-BE49-F238E27FC236}">
                <a16:creationId xmlns:a16="http://schemas.microsoft.com/office/drawing/2014/main" id="{633F3207-A3F9-528F-AC7A-4636EB4F57CA}"/>
              </a:ext>
            </a:extLst>
          </p:cNvPr>
          <p:cNvPicPr>
            <a:picLocks noChangeAspect="1"/>
          </p:cNvPicPr>
          <p:nvPr/>
        </p:nvPicPr>
        <p:blipFill>
          <a:blip r:embed="rId4"/>
          <a:stretch>
            <a:fillRect/>
          </a:stretch>
        </p:blipFill>
        <p:spPr>
          <a:xfrm>
            <a:off x="680199" y="1628360"/>
            <a:ext cx="6804255" cy="4538384"/>
          </a:xfrm>
          <a:prstGeom prst="rect">
            <a:avLst/>
          </a:prstGeom>
        </p:spPr>
      </p:pic>
      <p:grpSp>
        <p:nvGrpSpPr>
          <p:cNvPr id="19" name="Group 18">
            <a:extLst>
              <a:ext uri="{FF2B5EF4-FFF2-40B4-BE49-F238E27FC236}">
                <a16:creationId xmlns:a16="http://schemas.microsoft.com/office/drawing/2014/main" id="{10A11E2E-DC5C-A8B4-D2B6-976747F5202D}"/>
              </a:ext>
            </a:extLst>
          </p:cNvPr>
          <p:cNvGrpSpPr/>
          <p:nvPr/>
        </p:nvGrpSpPr>
        <p:grpSpPr>
          <a:xfrm>
            <a:off x="9206562" y="2082958"/>
            <a:ext cx="663161" cy="663161"/>
            <a:chOff x="6872829" y="3748380"/>
            <a:chExt cx="663161" cy="663161"/>
          </a:xfrm>
        </p:grpSpPr>
        <p:sp>
          <p:nvSpPr>
            <p:cNvPr id="17" name="Oval 16">
              <a:extLst>
                <a:ext uri="{FF2B5EF4-FFF2-40B4-BE49-F238E27FC236}">
                  <a16:creationId xmlns:a16="http://schemas.microsoft.com/office/drawing/2014/main" id="{3ECE2905-FAB2-ADA4-F7C1-92FBE459E371}"/>
                </a:ext>
              </a:extLst>
            </p:cNvPr>
            <p:cNvSpPr/>
            <p:nvPr/>
          </p:nvSpPr>
          <p:spPr>
            <a:xfrm>
              <a:off x="6872829" y="3748380"/>
              <a:ext cx="663161" cy="663161"/>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Lightbulb with solid fill">
              <a:extLst>
                <a:ext uri="{FF2B5EF4-FFF2-40B4-BE49-F238E27FC236}">
                  <a16:creationId xmlns:a16="http://schemas.microsoft.com/office/drawing/2014/main" id="{10F55C2F-FAF5-6468-5C97-E7D1896271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23838" y="3803716"/>
              <a:ext cx="543690" cy="543690"/>
            </a:xfrm>
            <a:prstGeom prst="rect">
              <a:avLst/>
            </a:prstGeom>
          </p:spPr>
        </p:pic>
      </p:grpSp>
      <p:sp>
        <p:nvSpPr>
          <p:cNvPr id="6" name="Title 1">
            <a:extLst>
              <a:ext uri="{FF2B5EF4-FFF2-40B4-BE49-F238E27FC236}">
                <a16:creationId xmlns:a16="http://schemas.microsoft.com/office/drawing/2014/main" id="{9A6D6C2B-ABF1-F2B3-71DA-79D3B1B781B0}"/>
              </a:ext>
            </a:extLst>
          </p:cNvPr>
          <p:cNvSpPr txBox="1">
            <a:spLocks/>
          </p:cNvSpPr>
          <p:nvPr/>
        </p:nvSpPr>
        <p:spPr>
          <a:xfrm>
            <a:off x="680199" y="836394"/>
            <a:ext cx="10181427" cy="791966"/>
          </a:xfrm>
          <a:prstGeom prst="rect">
            <a:avLst/>
          </a:prstGeom>
        </p:spPr>
        <p:txBody>
          <a:bodyPr>
            <a:norm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Value of College Degree Today</a:t>
            </a:r>
            <a:endParaRPr lang="en-US" sz="3500" b="0" dirty="0">
              <a:solidFill>
                <a:srgbClr val="0A7AB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FE12CDC6-7AF3-82DF-1FE4-B3BB8095D4EB}"/>
              </a:ext>
            </a:extLst>
          </p:cNvPr>
          <p:cNvSpPr txBox="1">
            <a:spLocks/>
          </p:cNvSpPr>
          <p:nvPr/>
        </p:nvSpPr>
        <p:spPr>
          <a:xfrm>
            <a:off x="275371" y="82035"/>
            <a:ext cx="1018142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4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ARE SOME OF THE CHALLENGES THAT FIRST-GENERATION STUDENTS FACE WHEN DECIDING ON HIGHER EDUCATION OPTIONS?</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97005431"/>
      </p:ext>
    </p:extLst>
  </p:cSld>
  <p:clrMapOvr>
    <a:masterClrMapping/>
  </p:clrMapOvr>
</p:sld>
</file>

<file path=ppt/theme/theme1.xml><?xml version="1.0" encoding="utf-8"?>
<a:theme xmlns:a="http://schemas.openxmlformats.org/drawingml/2006/main" name="PunchcardVTI">
  <a:themeElements>
    <a:clrScheme name="Punchcard">
      <a:dk1>
        <a:srgbClr val="000000"/>
      </a:dk1>
      <a:lt1>
        <a:srgbClr val="FFFFFF"/>
      </a:lt1>
      <a:dk2>
        <a:srgbClr val="00224B"/>
      </a:dk2>
      <a:lt2>
        <a:srgbClr val="EFF0EF"/>
      </a:lt2>
      <a:accent1>
        <a:srgbClr val="00B2F3"/>
      </a:accent1>
      <a:accent2>
        <a:srgbClr val="0471CC"/>
      </a:accent2>
      <a:accent3>
        <a:srgbClr val="14BBA9"/>
      </a:accent3>
      <a:accent4>
        <a:srgbClr val="8BB93B"/>
      </a:accent4>
      <a:accent5>
        <a:srgbClr val="EC970C"/>
      </a:accent5>
      <a:accent6>
        <a:srgbClr val="F55822"/>
      </a:accent6>
      <a:hlink>
        <a:srgbClr val="008EE6"/>
      </a:hlink>
      <a:folHlink>
        <a:srgbClr val="808C8E"/>
      </a:folHlink>
    </a:clrScheme>
    <a:fontScheme name="Punchcard">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unchcardVTI" id="{C7262591-AF98-8F48-B56D-6342D2439B1A}" vid="{261D9F73-974A-B14E-9EAF-4871CCA60BB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6C3C6B965DEBA41B69F219713BAE6EA" ma:contentTypeVersion="17" ma:contentTypeDescription="Create a new document." ma:contentTypeScope="" ma:versionID="827081002e94fa74b2f1f2f9b490258a">
  <xsd:schema xmlns:xsd="http://www.w3.org/2001/XMLSchema" xmlns:xs="http://www.w3.org/2001/XMLSchema" xmlns:p="http://schemas.microsoft.com/office/2006/metadata/properties" xmlns:ns2="e1b4bfb0-7b9f-4edf-b10c-cf5030ca6b38" xmlns:ns3="44aee368-3444-4f17-aea2-f64b0d961291" targetNamespace="http://schemas.microsoft.com/office/2006/metadata/properties" ma:root="true" ma:fieldsID="40d50ba6f198b1d67125be125d1b28d7" ns2:_="" ns3:_="">
    <xsd:import namespace="e1b4bfb0-7b9f-4edf-b10c-cf5030ca6b38"/>
    <xsd:import namespace="44aee368-3444-4f17-aea2-f64b0d96129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b4bfb0-7b9f-4edf-b10c-cf5030ca6b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8074b78-ba15-4f1c-ac57-d098fdbf1909"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aee368-3444-4f17-aea2-f64b0d96129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c96c39e-f973-4b7a-83a3-73e02ff9b6f5}" ma:internalName="TaxCatchAll" ma:showField="CatchAllData" ma:web="44aee368-3444-4f17-aea2-f64b0d9612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44aee368-3444-4f17-aea2-f64b0d961291">
      <UserInfo>
        <DisplayName>Sorrel Stielstra</DisplayName>
        <AccountId>28</AccountId>
        <AccountType/>
      </UserInfo>
      <UserInfo>
        <DisplayName>Paula Di Dio</DisplayName>
        <AccountId>1879</AccountId>
        <AccountType/>
      </UserInfo>
    </SharedWithUsers>
    <lcf76f155ced4ddcb4097134ff3c332f xmlns="e1b4bfb0-7b9f-4edf-b10c-cf5030ca6b38">
      <Terms xmlns="http://schemas.microsoft.com/office/infopath/2007/PartnerControls"/>
    </lcf76f155ced4ddcb4097134ff3c332f>
    <TaxCatchAll xmlns="44aee368-3444-4f17-aea2-f64b0d96129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6AAE92-8CE0-426C-8C59-6B019ED5D962}">
  <ds:schemaRefs>
    <ds:schemaRef ds:uri="44aee368-3444-4f17-aea2-f64b0d961291"/>
    <ds:schemaRef ds:uri="e1b4bfb0-7b9f-4edf-b10c-cf5030ca6b3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9AF9B81-428E-4B7E-9655-126C32998E94}">
  <ds:schemaRefs>
    <ds:schemaRef ds:uri="44aee368-3444-4f17-aea2-f64b0d961291"/>
    <ds:schemaRef ds:uri="e1b4bfb0-7b9f-4edf-b10c-cf5030ca6b38"/>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C6F5EAC-8DD9-4BC0-96C0-3E977EBAD9C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35883</TotalTime>
  <Words>2108</Words>
  <Application>Microsoft Macintosh PowerPoint</Application>
  <PresentationFormat>Widescreen</PresentationFormat>
  <Paragraphs>193</Paragraphs>
  <Slides>31</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Neue Haas Grotesk Text Pro</vt:lpstr>
      <vt:lpstr>Open Sans</vt:lpstr>
      <vt:lpstr>Open Sans Light</vt:lpstr>
      <vt:lpstr>PunchcardVTI</vt:lpstr>
      <vt:lpstr>Perceptions of Inland Empire Higher Education</vt:lpstr>
      <vt:lpstr>PowerPoint Presentation</vt:lpstr>
      <vt:lpstr>METHODOLOGICAL OVERVIEW</vt:lpstr>
      <vt:lpstr>Value of Higher Education in the Inland Empire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Higher education knowledge and sources</vt:lpstr>
      <vt:lpstr>What matters in the IE when making plans for after high school? </vt:lpstr>
      <vt:lpstr>PowerPoint Presentation</vt:lpstr>
      <vt:lpstr>PowerPoint Presentation</vt:lpstr>
      <vt:lpstr>Understanding barriers to application and misperceptions about institutions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Yvonne Olivares</dc:creator>
  <cp:lastModifiedBy>Paula Di Dio</cp:lastModifiedBy>
  <cp:revision>56</cp:revision>
  <dcterms:created xsi:type="dcterms:W3CDTF">2023-08-28T15:48:23Z</dcterms:created>
  <dcterms:modified xsi:type="dcterms:W3CDTF">2024-03-01T21:14:21Z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0x01010016C3C6B965DEBA41B69F219713BAE6EA</vt:lpwstr>
  </property>
  <property fmtid="{D5CDD505-2E9C-101B-9397-08002B2CF9AE}" pid="3" name="MediaServiceImageTags">
    <vt:lpwstr/>
  </property>
</Properties>
</file>